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9"/>
  </p:notesMasterIdLst>
  <p:sldIdLst>
    <p:sldId id="256" r:id="rId2"/>
    <p:sldId id="257" r:id="rId3"/>
    <p:sldId id="264" r:id="rId4"/>
    <p:sldId id="263" r:id="rId5"/>
    <p:sldId id="265" r:id="rId6"/>
    <p:sldId id="258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80" r:id="rId17"/>
    <p:sldId id="278" r:id="rId18"/>
    <p:sldId id="259" r:id="rId19"/>
    <p:sldId id="276" r:id="rId20"/>
    <p:sldId id="261" r:id="rId21"/>
    <p:sldId id="277" r:id="rId22"/>
    <p:sldId id="260" r:id="rId23"/>
    <p:sldId id="281" r:id="rId24"/>
    <p:sldId id="279" r:id="rId25"/>
    <p:sldId id="282" r:id="rId26"/>
    <p:sldId id="262" r:id="rId27"/>
    <p:sldId id="283" r:id="rId2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iś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98" y="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DC6E8-7BE6-4704-8C02-C92AF2BB7BE3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AEF02-B5E7-40BC-9B25-33E5F1E39F2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683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EF02-B5E7-40BC-9B25-33E5F1E39F28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0630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3AEF02-B5E7-40BC-9B25-33E5F1E39F28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990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0DC3EE4-AC3D-43B6-AD0B-8584C55FDE9F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71CD7948-9A16-4228-9F48-07042515ECE7}" type="datetimeFigureOut">
              <a:rPr lang="pl-PL" smtClean="0"/>
              <a:t>2015-02-09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piwowar@cm-uj.krakow.p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543800" cy="3170039"/>
          </a:xfrm>
        </p:spPr>
        <p:txBody>
          <a:bodyPr/>
          <a:lstStyle/>
          <a:p>
            <a:r>
              <a:rPr lang="pl-PL" sz="1800" i="1" dirty="0"/>
              <a:t>Statystyka i analiza danych </a:t>
            </a:r>
            <a:r>
              <a:rPr lang="pl-PL" sz="1800" i="1" dirty="0" smtClean="0"/>
              <a:t>II</a:t>
            </a: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 smtClean="0"/>
              <a:t>Analiza </a:t>
            </a:r>
            <a:r>
              <a:rPr lang="pl-PL" sz="4000" dirty="0"/>
              <a:t>danych z technik wysokoprzepustowych w zastosowaniach medycznych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4581128"/>
            <a:ext cx="7592888" cy="1752600"/>
          </a:xfrm>
        </p:spPr>
        <p:txBody>
          <a:bodyPr>
            <a:normAutofit/>
          </a:bodyPr>
          <a:lstStyle/>
          <a:p>
            <a:r>
              <a:rPr lang="pl-PL" dirty="0" smtClean="0"/>
              <a:t>Monika Piwowar</a:t>
            </a:r>
          </a:p>
          <a:p>
            <a:r>
              <a:rPr lang="pl-PL" dirty="0" smtClean="0">
                <a:hlinkClick r:id="rId2"/>
              </a:rPr>
              <a:t>mpiwowar@cm-uj.krakow.pl</a:t>
            </a:r>
            <a:endParaRPr lang="pl-PL" dirty="0" smtClean="0"/>
          </a:p>
          <a:p>
            <a:r>
              <a:rPr lang="pl-PL" sz="1400" dirty="0" smtClean="0"/>
              <a:t>Uniwersytet Jagielloński, Collegium </a:t>
            </a:r>
            <a:r>
              <a:rPr lang="pl-PL" sz="1400" dirty="0" err="1" smtClean="0"/>
              <a:t>Medicum</a:t>
            </a:r>
            <a:r>
              <a:rPr lang="pl-PL" sz="1400" dirty="0" smtClean="0"/>
              <a:t>,</a:t>
            </a:r>
          </a:p>
          <a:p>
            <a:r>
              <a:rPr lang="pl-PL" sz="1400" dirty="0" smtClean="0"/>
              <a:t>Zakład </a:t>
            </a:r>
            <a:r>
              <a:rPr lang="pl-PL" sz="1400" dirty="0" err="1" smtClean="0"/>
              <a:t>Bioinformatyki</a:t>
            </a:r>
            <a:r>
              <a:rPr lang="pl-PL" sz="1400" dirty="0" smtClean="0"/>
              <a:t> i </a:t>
            </a:r>
            <a:r>
              <a:rPr lang="pl-PL" sz="1400" dirty="0" err="1" smtClean="0"/>
              <a:t>Telemedycyny</a:t>
            </a:r>
            <a:r>
              <a:rPr lang="pl-PL" sz="1400" dirty="0" smtClean="0"/>
              <a:t> UJCM</a:t>
            </a:r>
            <a:endParaRPr lang="pl-PL" sz="1400" dirty="0"/>
          </a:p>
        </p:txBody>
      </p:sp>
      <p:sp>
        <p:nvSpPr>
          <p:cNvPr id="5" name="Prostokąt 4"/>
          <p:cNvSpPr/>
          <p:nvPr/>
        </p:nvSpPr>
        <p:spPr>
          <a:xfrm>
            <a:off x="0" y="116632"/>
            <a:ext cx="8460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18.02.2015   Gdańsk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503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PCA - przykład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2776"/>
            <a:ext cx="7620000" cy="48006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l-PL" dirty="0" smtClean="0"/>
              <a:t>Przykład analizy na podstawie danych </a:t>
            </a:r>
            <a:r>
              <a:rPr lang="pl-PL" i="1" dirty="0" err="1" smtClean="0"/>
              <a:t>Multidrug</a:t>
            </a:r>
            <a:r>
              <a:rPr lang="pl-PL" dirty="0" smtClean="0"/>
              <a:t>*</a:t>
            </a:r>
          </a:p>
          <a:p>
            <a:pPr lvl="0"/>
            <a:r>
              <a:rPr lang="en-GB" dirty="0" err="1"/>
              <a:t>Proporcje</a:t>
            </a:r>
            <a:r>
              <a:rPr lang="en-GB" dirty="0"/>
              <a:t> </a:t>
            </a:r>
            <a:r>
              <a:rPr lang="en-GB" dirty="0" err="1"/>
              <a:t>wyjaśnionej</a:t>
            </a:r>
            <a:r>
              <a:rPr lang="en-GB" dirty="0"/>
              <a:t> </a:t>
            </a:r>
            <a:r>
              <a:rPr lang="en-GB" dirty="0" err="1"/>
              <a:t>wariancji</a:t>
            </a:r>
            <a:r>
              <a:rPr lang="en-GB" dirty="0"/>
              <a:t>: PC1: </a:t>
            </a:r>
            <a:r>
              <a:rPr lang="pl-PL" dirty="0"/>
              <a:t>0.14; PC2: 0.10; PC3:0.09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dirty="0"/>
              <a:t>Wariancje: PC1:25.17; PC2:19.43; PC3:17.49</a:t>
            </a:r>
          </a:p>
          <a:p>
            <a:endParaRPr lang="pl-PL" dirty="0" smtClean="0"/>
          </a:p>
          <a:p>
            <a:pPr marL="114300" indent="0">
              <a:buNone/>
            </a:pP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6577607"/>
            <a:ext cx="16055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* </a:t>
            </a:r>
            <a:r>
              <a:rPr lang="pl-PL" sz="1400" dirty="0" err="1" smtClean="0"/>
              <a:t>Lê</a:t>
            </a:r>
            <a:r>
              <a:rPr lang="pl-PL" sz="1400" dirty="0" smtClean="0"/>
              <a:t> </a:t>
            </a:r>
            <a:r>
              <a:rPr lang="pl-PL" sz="1400" dirty="0" err="1"/>
              <a:t>Cao</a:t>
            </a:r>
            <a:r>
              <a:rPr lang="pl-PL" sz="1400" dirty="0"/>
              <a:t> et al. </a:t>
            </a:r>
            <a:r>
              <a:rPr lang="pl-PL" sz="1400" dirty="0" smtClean="0"/>
              <a:t>2009</a:t>
            </a:r>
            <a:endParaRPr lang="pl-PL" sz="1400" dirty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0" y="6525344"/>
            <a:ext cx="20517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Obraz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68" y="2348880"/>
            <a:ext cx="4550608" cy="3312368"/>
          </a:xfrm>
          <a:prstGeom prst="rect">
            <a:avLst/>
          </a:prstGeom>
        </p:spPr>
      </p:pic>
      <p:cxnSp>
        <p:nvCxnSpPr>
          <p:cNvPr id="11" name="Łącznik prostoliniowy 10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89320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PCA – przykład cd</a:t>
            </a: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pic>
        <p:nvPicPr>
          <p:cNvPr id="6" name="Obraz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659" y="2276872"/>
            <a:ext cx="3277741" cy="3456384"/>
          </a:xfrm>
          <a:prstGeom prst="rect">
            <a:avLst/>
          </a:prstGeom>
          <a:noFill/>
        </p:spPr>
      </p:pic>
      <p:pic>
        <p:nvPicPr>
          <p:cNvPr id="7" name="Symbol zastępczy zawartości 6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23" y="3374479"/>
            <a:ext cx="3502521" cy="336688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004048" y="220486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2D dla różnych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linii komórek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nowotworowych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2007" y="1303600"/>
            <a:ext cx="75243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wykres współrzędnych czynnikowych</a:t>
            </a:r>
            <a:r>
              <a:rPr lang="pl-PL" dirty="0"/>
              <a:t> </a:t>
            </a:r>
            <a:r>
              <a:rPr lang="pl-PL" dirty="0" smtClean="0"/>
              <a:t>dla obserwacji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podsumowuje obserwacje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separuje sygnał od szumu</a:t>
            </a:r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daje możliwość zaobserwowania wzorów</a:t>
            </a:r>
            <a:br>
              <a:rPr lang="pl-PL" dirty="0" smtClean="0"/>
            </a:br>
            <a:r>
              <a:rPr lang="pl-PL" dirty="0" smtClean="0"/>
              <a:t>trendów, klastrów</a:t>
            </a:r>
            <a:endParaRPr lang="pl-PL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611560" y="2924944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3D dla różnych </a:t>
            </a:r>
            <a:r>
              <a:rPr lang="pl-PL" dirty="0">
                <a:solidFill>
                  <a:schemeClr val="bg1">
                    <a:lumMod val="50000"/>
                  </a:schemeClr>
                </a:solidFill>
              </a:rPr>
              <a:t>linii komórek </a:t>
            </a: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pl-PL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dirty="0" smtClean="0">
                <a:solidFill>
                  <a:schemeClr val="bg1">
                    <a:lumMod val="50000"/>
                  </a:schemeClr>
                </a:solidFill>
              </a:rPr>
              <a:t>nowotworowych</a:t>
            </a:r>
          </a:p>
        </p:txBody>
      </p:sp>
    </p:spTree>
    <p:extLst>
      <p:ext uri="{BB962C8B-B14F-4D97-AF65-F5344CB8AC3E}">
        <p14:creationId xmlns:p14="http://schemas.microsoft.com/office/powerpoint/2010/main" val="256855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PCA – przykład 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7620000" cy="1656184"/>
          </a:xfrm>
        </p:spPr>
        <p:txBody>
          <a:bodyPr/>
          <a:lstStyle/>
          <a:p>
            <a:pPr marL="114300" indent="0">
              <a:buNone/>
            </a:pPr>
            <a:r>
              <a:rPr lang="pl-PL" sz="2000" dirty="0"/>
              <a:t>Wykres współrzędnych czynnikowych dla </a:t>
            </a:r>
            <a:r>
              <a:rPr lang="pl-PL" sz="2000" dirty="0" smtClean="0"/>
              <a:t>zmiennych (ang. </a:t>
            </a:r>
            <a:r>
              <a:rPr lang="pl-PL" sz="2000" i="1" dirty="0" err="1" smtClean="0"/>
              <a:t>loadings</a:t>
            </a:r>
            <a:r>
              <a:rPr lang="pl-PL" sz="2000" dirty="0" smtClean="0"/>
              <a:t>)</a:t>
            </a:r>
          </a:p>
          <a:p>
            <a:r>
              <a:rPr lang="pl-PL" sz="2000" dirty="0" smtClean="0"/>
              <a:t>Podsumowuje zmienne</a:t>
            </a:r>
            <a:endParaRPr lang="pl-PL" sz="2000" dirty="0"/>
          </a:p>
          <a:p>
            <a:r>
              <a:rPr lang="pl-PL" sz="2000" dirty="0" smtClean="0"/>
              <a:t>Wyjaśnia pozycję obserwacji na wykresie </a:t>
            </a:r>
            <a:r>
              <a:rPr lang="pl-PL" sz="2000" dirty="0"/>
              <a:t>współrzędnych </a:t>
            </a:r>
            <a:r>
              <a:rPr lang="pl-PL" sz="2000" dirty="0" smtClean="0"/>
              <a:t>czynnikowych (ang. </a:t>
            </a:r>
            <a:r>
              <a:rPr lang="en-US" sz="2000" dirty="0" smtClean="0"/>
              <a:t>scores</a:t>
            </a:r>
            <a:r>
              <a:rPr lang="pl-PL" sz="2000" dirty="0" smtClean="0"/>
              <a:t>)</a:t>
            </a:r>
            <a:endParaRPr lang="pl-PL" sz="2000" dirty="0"/>
          </a:p>
        </p:txBody>
      </p:sp>
      <p:cxnSp>
        <p:nvCxnSpPr>
          <p:cNvPr id="5" name="Łącznik prostoliniowy 4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04982"/>
            <a:ext cx="4248472" cy="408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6"/>
          <p:cNvSpPr/>
          <p:nvPr/>
        </p:nvSpPr>
        <p:spPr>
          <a:xfrm>
            <a:off x="4608512" y="3485907"/>
            <a:ext cx="3707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Pozwala określić: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określić</a:t>
            </a:r>
            <a:r>
              <a:rPr lang="pl-PL" sz="2000" dirty="0"/>
              <a:t>, które z analizowanych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zmiennych </a:t>
            </a:r>
            <a:r>
              <a:rPr lang="pl-PL" sz="2000" dirty="0"/>
              <a:t>są skorelowane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z </a:t>
            </a:r>
            <a:r>
              <a:rPr lang="pl-PL" sz="2000" dirty="0"/>
              <a:t>określoną składową </a:t>
            </a:r>
            <a:r>
              <a:rPr lang="pl-PL" sz="2000" dirty="0" smtClean="0"/>
              <a:t>główną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 smtClean="0"/>
              <a:t> do </a:t>
            </a:r>
            <a:r>
              <a:rPr lang="pl-PL" sz="2000" dirty="0"/>
              <a:t>których zmiennych należy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odnieść </a:t>
            </a:r>
            <a:r>
              <a:rPr lang="pl-PL" sz="2000" dirty="0"/>
              <a:t>interpretacje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danej składowej 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8586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16216" y="1672208"/>
            <a:ext cx="1738536" cy="2044824"/>
          </a:xfrm>
        </p:spPr>
        <p:txBody>
          <a:bodyPr/>
          <a:lstStyle/>
          <a:p>
            <a:r>
              <a:rPr lang="pl-PL" dirty="0" smtClean="0"/>
              <a:t>PCA</a:t>
            </a:r>
          </a:p>
          <a:p>
            <a:r>
              <a:rPr lang="pl-PL" dirty="0" err="1" smtClean="0"/>
              <a:t>sPCA</a:t>
            </a:r>
            <a:endParaRPr lang="pl-PL" dirty="0" smtClean="0"/>
          </a:p>
          <a:p>
            <a:r>
              <a:rPr lang="pl-PL" dirty="0" smtClean="0"/>
              <a:t>IPCA</a:t>
            </a:r>
          </a:p>
          <a:p>
            <a:r>
              <a:rPr lang="pl-PL" dirty="0" err="1" smtClean="0"/>
              <a:t>sIPCA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908718"/>
            <a:ext cx="6264696" cy="5688633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PCA - modyfikacje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296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sIPCA</a:t>
            </a:r>
            <a:r>
              <a:rPr lang="pl-PL" dirty="0" smtClean="0"/>
              <a:t> – selektywna niezależna analiza głównych składowych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44825"/>
            <a:ext cx="8064896" cy="4176463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53795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sIPCA</a:t>
            </a:r>
            <a:r>
              <a:rPr lang="pl-PL" dirty="0" smtClean="0"/>
              <a:t> - 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5"/>
            <a:ext cx="6156684" cy="5472607"/>
          </a:xfrm>
          <a:prstGeom prst="rect">
            <a:avLst/>
          </a:prstGeom>
        </p:spPr>
      </p:pic>
      <p:cxnSp>
        <p:nvCxnSpPr>
          <p:cNvPr id="5" name="Łącznik prostoliniowy 4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7812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Analizy integrujące dane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7620000" cy="439248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pl-PL" sz="2000" dirty="0" smtClean="0"/>
              <a:t>Pozwalają odpowiedzieć na pytania:</a:t>
            </a:r>
          </a:p>
          <a:p>
            <a:r>
              <a:rPr lang="pl-PL" sz="2000" dirty="0" smtClean="0"/>
              <a:t>Jaki </a:t>
            </a:r>
            <a:r>
              <a:rPr lang="pl-PL" sz="2000" dirty="0"/>
              <a:t>jest wpływ grupy zmiennych przyczynowych (niezależnych) na grupę zmiennych skutkowych (zależnych)? </a:t>
            </a:r>
            <a:r>
              <a:rPr lang="pl-PL" sz="2000" dirty="0" smtClean="0"/>
              <a:t>{</a:t>
            </a:r>
            <a:r>
              <a:rPr lang="pl-PL" sz="2000" dirty="0"/>
              <a:t>X1, ... ,</a:t>
            </a:r>
            <a:r>
              <a:rPr lang="pl-PL" sz="2000" dirty="0" err="1" smtClean="0"/>
              <a:t>Xq</a:t>
            </a:r>
            <a:r>
              <a:rPr lang="pl-PL" sz="2000" dirty="0" smtClean="0"/>
              <a:t>} na </a:t>
            </a:r>
            <a:r>
              <a:rPr lang="pl-PL" sz="2000" dirty="0"/>
              <a:t>grupę zmiennych zależnych {Y1, ... ,</a:t>
            </a:r>
            <a:r>
              <a:rPr lang="pl-PL" sz="2000" dirty="0" err="1" smtClean="0"/>
              <a:t>Yp</a:t>
            </a:r>
            <a:r>
              <a:rPr lang="pl-PL" sz="2000" dirty="0" smtClean="0"/>
              <a:t>} </a:t>
            </a:r>
            <a:endParaRPr lang="pl-PL" sz="2000" dirty="0"/>
          </a:p>
          <a:p>
            <a:r>
              <a:rPr lang="pl-PL" sz="2000" dirty="0" smtClean="0"/>
              <a:t>Czy</a:t>
            </a:r>
            <a:r>
              <a:rPr lang="pl-PL" sz="2000" dirty="0"/>
              <a:t>, a jeżeli tak, to która ze zmiennych niezależnych </a:t>
            </a:r>
            <a:r>
              <a:rPr lang="pl-PL" sz="2000" dirty="0" smtClean="0"/>
              <a:t>wyjaśnia </a:t>
            </a:r>
            <a:r>
              <a:rPr lang="pl-PL" sz="2000" dirty="0"/>
              <a:t>możliwie największy zakres zmienności w obszarze zbioru zmiennych </a:t>
            </a:r>
            <a:r>
              <a:rPr lang="pl-PL" sz="2000" dirty="0" smtClean="0"/>
              <a:t>zależnych?</a:t>
            </a:r>
            <a:endParaRPr lang="pl-PL" sz="2000" dirty="0"/>
          </a:p>
          <a:p>
            <a:r>
              <a:rPr lang="pl-PL" sz="2000" dirty="0" smtClean="0"/>
              <a:t>Czy </a:t>
            </a:r>
            <a:r>
              <a:rPr lang="pl-PL" sz="2000" dirty="0"/>
              <a:t>wprowadzenie dodatkowych (nowych) zmiennych niezależnych lub zależnych do analizowanych zbiorów wpłynie na wartość wariancji całkowitej (zwiększy jej wartość)?</a:t>
            </a:r>
          </a:p>
          <a:p>
            <a:r>
              <a:rPr lang="pl-PL" sz="2000" dirty="0" smtClean="0"/>
              <a:t>Które </a:t>
            </a:r>
            <a:r>
              <a:rPr lang="pl-PL" sz="2000" dirty="0"/>
              <a:t>zmienne ze zbioru zmiennych {X1, ... ,</a:t>
            </a:r>
            <a:r>
              <a:rPr lang="pl-PL" sz="2000" dirty="0" err="1" smtClean="0"/>
              <a:t>Xq</a:t>
            </a:r>
            <a:r>
              <a:rPr lang="pl-PL" sz="2000" dirty="0" smtClean="0"/>
              <a:t>} </a:t>
            </a:r>
            <a:r>
              <a:rPr lang="pl-PL" sz="2000" dirty="0"/>
              <a:t>łącznie wyjaśniają największy zakres zmienności w obrębie grupy zmiennych {Y1, Y2,..., </a:t>
            </a:r>
            <a:r>
              <a:rPr lang="pl-PL" sz="2000" dirty="0" err="1" smtClean="0"/>
              <a:t>Yp</a:t>
            </a:r>
            <a:r>
              <a:rPr lang="pl-PL" sz="2000" dirty="0" smtClean="0"/>
              <a:t>}?</a:t>
            </a:r>
            <a:endParaRPr lang="pl-PL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599756"/>
            <a:ext cx="1224136" cy="103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a 4"/>
          <p:cNvGrpSpPr/>
          <p:nvPr/>
        </p:nvGrpSpPr>
        <p:grpSpPr>
          <a:xfrm>
            <a:off x="4283968" y="5661248"/>
            <a:ext cx="3528392" cy="882575"/>
            <a:chOff x="1971675" y="2633991"/>
            <a:chExt cx="5200650" cy="157129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675" y="2652713"/>
              <a:ext cx="520065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ole tekstowe 6"/>
            <p:cNvSpPr txBox="1"/>
            <p:nvPr/>
          </p:nvSpPr>
          <p:spPr>
            <a:xfrm>
              <a:off x="3779912" y="2671391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p</a:t>
              </a:r>
              <a:endParaRPr lang="pl-PL" i="1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6372200" y="2633991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q</a:t>
              </a:r>
              <a:endParaRPr lang="pl-PL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7633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PLS </a:t>
            </a:r>
            <a:r>
              <a:rPr lang="pl-PL" dirty="0"/>
              <a:t>- regresja cząstkowych najmniejszych kwadratów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80528" y="4869160"/>
            <a:ext cx="7200800" cy="2160240"/>
          </a:xfrm>
        </p:spPr>
        <p:txBody>
          <a:bodyPr>
            <a:normAutofit fontScale="92500"/>
          </a:bodyPr>
          <a:lstStyle/>
          <a:p>
            <a:r>
              <a:rPr lang="pl-PL" sz="2000" dirty="0"/>
              <a:t>Nie jest wymagane odrzucenie skorelowanych zmiennych zależnych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i </a:t>
            </a:r>
            <a:r>
              <a:rPr lang="pl-PL" sz="2000" dirty="0"/>
              <a:t>niezależnych </a:t>
            </a:r>
          </a:p>
          <a:p>
            <a:r>
              <a:rPr lang="pl-PL" sz="2000" dirty="0"/>
              <a:t>Liczba obserwacji może być mniejsza </a:t>
            </a:r>
            <a:r>
              <a:rPr lang="pl-PL" sz="2000" dirty="0" smtClean="0"/>
              <a:t>od </a:t>
            </a:r>
            <a:r>
              <a:rPr lang="pl-PL" sz="2000" dirty="0"/>
              <a:t>liczby </a:t>
            </a:r>
            <a:r>
              <a:rPr lang="pl-PL" sz="2000" dirty="0" err="1" smtClean="0"/>
              <a:t>predyktorów</a:t>
            </a:r>
            <a:endParaRPr lang="pl-PL" sz="2000" dirty="0"/>
          </a:p>
          <a:p>
            <a:r>
              <a:rPr lang="pl-PL" sz="2000" dirty="0"/>
              <a:t>Wykorzystywana w analizie </a:t>
            </a:r>
            <a:r>
              <a:rPr lang="pl-PL" sz="2000" dirty="0" smtClean="0"/>
              <a:t>eksploracyjnej do </a:t>
            </a:r>
            <a:r>
              <a:rPr lang="pl-PL" sz="2000" dirty="0"/>
              <a:t>wyboru wygodnych </a:t>
            </a:r>
            <a:r>
              <a:rPr lang="pl-PL" sz="2000" dirty="0" err="1"/>
              <a:t>predyktorów</a:t>
            </a:r>
            <a:r>
              <a:rPr lang="pl-PL" sz="2000" dirty="0"/>
              <a:t> </a:t>
            </a:r>
          </a:p>
          <a:p>
            <a:r>
              <a:rPr lang="pl-PL" sz="2000" dirty="0"/>
              <a:t>Używana do identyfikacji </a:t>
            </a:r>
            <a:r>
              <a:rPr lang="pl-PL" sz="2000" dirty="0" smtClean="0"/>
              <a:t>obserwacji odstających</a:t>
            </a:r>
            <a:endParaRPr lang="pl-PL" sz="2000" dirty="0"/>
          </a:p>
          <a:p>
            <a:endParaRPr lang="pl-PL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14908" y="2046976"/>
            <a:ext cx="1378496" cy="608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l-PL" i="1" dirty="0" smtClean="0"/>
              <a:t>p </a:t>
            </a:r>
            <a:r>
              <a:rPr lang="pl-PL" dirty="0" smtClean="0"/>
              <a:t>i </a:t>
            </a:r>
            <a:r>
              <a:rPr lang="pl-PL" i="1" dirty="0" smtClean="0"/>
              <a:t>q</a:t>
            </a:r>
            <a:r>
              <a:rPr lang="pl-PL" dirty="0" smtClean="0"/>
              <a:t> &gt;&gt;</a:t>
            </a:r>
            <a:r>
              <a:rPr lang="pl-PL" i="1" dirty="0" smtClean="0"/>
              <a:t>n</a:t>
            </a:r>
            <a:endParaRPr lang="pl-PL" dirty="0"/>
          </a:p>
        </p:txBody>
      </p:sp>
      <p:grpSp>
        <p:nvGrpSpPr>
          <p:cNvPr id="5" name="Grupa 4"/>
          <p:cNvGrpSpPr/>
          <p:nvPr/>
        </p:nvGrpSpPr>
        <p:grpSpPr>
          <a:xfrm>
            <a:off x="1403648" y="1628800"/>
            <a:ext cx="4968552" cy="1386631"/>
            <a:chOff x="1971675" y="2633991"/>
            <a:chExt cx="5200650" cy="1571297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675" y="2652713"/>
              <a:ext cx="520065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pole tekstowe 6"/>
            <p:cNvSpPr txBox="1"/>
            <p:nvPr/>
          </p:nvSpPr>
          <p:spPr>
            <a:xfrm>
              <a:off x="3779912" y="2671391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 smtClean="0"/>
                <a:t>p</a:t>
              </a:r>
              <a:endParaRPr lang="pl-PL" i="1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6372200" y="2633991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i="1" dirty="0"/>
                <a:t>q</a:t>
              </a:r>
              <a:endParaRPr lang="pl-PL" i="1" dirty="0"/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1819152" y="3074028"/>
            <a:ext cx="1996764" cy="2101643"/>
            <a:chOff x="1819151" y="4099831"/>
            <a:chExt cx="2248793" cy="2604757"/>
          </a:xfrm>
        </p:grpSpPr>
        <p:grpSp>
          <p:nvGrpSpPr>
            <p:cNvPr id="10" name="Grupa 9"/>
            <p:cNvGrpSpPr/>
            <p:nvPr/>
          </p:nvGrpSpPr>
          <p:grpSpPr>
            <a:xfrm>
              <a:off x="1915865" y="4099831"/>
              <a:ext cx="2152079" cy="2156545"/>
              <a:chOff x="5804297" y="4152775"/>
              <a:chExt cx="2152079" cy="2156545"/>
            </a:xfrm>
          </p:grpSpPr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4297" y="4152775"/>
                <a:ext cx="1085279" cy="1089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4" name="Grupa 13"/>
              <p:cNvGrpSpPr/>
              <p:nvPr/>
            </p:nvGrpSpPr>
            <p:grpSpPr>
              <a:xfrm>
                <a:off x="5956697" y="4305175"/>
                <a:ext cx="1999679" cy="2004145"/>
                <a:chOff x="5956697" y="4305175"/>
                <a:chExt cx="1999679" cy="2004145"/>
              </a:xfrm>
            </p:grpSpPr>
            <p:pic>
              <p:nvPicPr>
                <p:cNvPr id="15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6697" y="4305175"/>
                  <a:ext cx="1085279" cy="1089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09097" y="4457575"/>
                  <a:ext cx="1085279" cy="1089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7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61497" y="4609975"/>
                  <a:ext cx="1085279" cy="1089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8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413897" y="4762375"/>
                  <a:ext cx="1085279" cy="1089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9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66297" y="4914775"/>
                  <a:ext cx="1085279" cy="1089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718697" y="5067175"/>
                  <a:ext cx="1085279" cy="1089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1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71097" y="5219575"/>
                  <a:ext cx="1085279" cy="1089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11" name="Nawias klamrowy otwierający 10"/>
            <p:cNvSpPr/>
            <p:nvPr/>
          </p:nvSpPr>
          <p:spPr>
            <a:xfrm rot="18958061">
              <a:off x="1972898" y="5052854"/>
              <a:ext cx="566518" cy="1651734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2" name="pole tekstowe 11"/>
            <p:cNvSpPr txBox="1"/>
            <p:nvPr/>
          </p:nvSpPr>
          <p:spPr>
            <a:xfrm>
              <a:off x="1819151" y="5968344"/>
              <a:ext cx="448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n</a:t>
              </a:r>
              <a:endParaRPr lang="pl-PL" dirty="0"/>
            </a:p>
          </p:txBody>
        </p:sp>
      </p:grpSp>
      <p:grpSp>
        <p:nvGrpSpPr>
          <p:cNvPr id="22" name="Grupa 21"/>
          <p:cNvGrpSpPr/>
          <p:nvPr/>
        </p:nvGrpSpPr>
        <p:grpSpPr>
          <a:xfrm>
            <a:off x="4586178" y="3015431"/>
            <a:ext cx="2218070" cy="1769735"/>
            <a:chOff x="4510498" y="4704097"/>
            <a:chExt cx="2522870" cy="1922135"/>
          </a:xfrm>
        </p:grpSpPr>
        <p:grpSp>
          <p:nvGrpSpPr>
            <p:cNvPr id="23" name="Grupa 22"/>
            <p:cNvGrpSpPr/>
            <p:nvPr/>
          </p:nvGrpSpPr>
          <p:grpSpPr>
            <a:xfrm>
              <a:off x="4510498" y="4704097"/>
              <a:ext cx="2370470" cy="1769735"/>
              <a:chOff x="4510498" y="4704097"/>
              <a:chExt cx="2370470" cy="1769735"/>
            </a:xfrm>
          </p:grpSpPr>
          <p:pic>
            <p:nvPicPr>
              <p:cNvPr id="25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10498" y="4704097"/>
                <a:ext cx="1303670" cy="70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2898" y="4856497"/>
                <a:ext cx="1303670" cy="70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15298" y="5008897"/>
                <a:ext cx="1303670" cy="70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7698" y="5161297"/>
                <a:ext cx="1303670" cy="70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0098" y="5313697"/>
                <a:ext cx="1303670" cy="70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72498" y="5466097"/>
                <a:ext cx="1303670" cy="70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24898" y="5618497"/>
                <a:ext cx="1303670" cy="70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77298" y="5770897"/>
                <a:ext cx="1303670" cy="70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698" y="5923297"/>
              <a:ext cx="1303670" cy="702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3" name="Łącznik prostoliniowy 32"/>
          <p:cNvCxnSpPr/>
          <p:nvPr/>
        </p:nvCxnSpPr>
        <p:spPr>
          <a:xfrm>
            <a:off x="5292080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5364088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9367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PLS - cd</a:t>
            </a: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sp>
        <p:nvSpPr>
          <p:cNvPr id="11" name="Prostokąt 10"/>
          <p:cNvSpPr/>
          <p:nvPr/>
        </p:nvSpPr>
        <p:spPr>
          <a:xfrm>
            <a:off x="303089" y="1844824"/>
            <a:ext cx="76532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Celem PLS (regresji metodą cząstkowych najmniejszych kwadratów) jest budowa modelu liniowego w </a:t>
            </a:r>
            <a:r>
              <a:rPr lang="pl-PL" sz="2000" dirty="0" smtClean="0"/>
              <a:t>postaci:</a:t>
            </a:r>
          </a:p>
          <a:p>
            <a:endParaRPr lang="pl-PL" sz="2000" dirty="0"/>
          </a:p>
          <a:p>
            <a:r>
              <a:rPr lang="pl-PL" sz="2000" b="1" dirty="0" smtClean="0"/>
              <a:t> </a:t>
            </a:r>
            <a:r>
              <a:rPr lang="pl-PL" sz="2000" b="1" dirty="0"/>
              <a:t>Y=XB+E </a:t>
            </a:r>
            <a:r>
              <a:rPr lang="pl-PL" sz="2000" dirty="0"/>
              <a:t>(prognostyczny model regresji) 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r>
              <a:rPr lang="pl-PL" sz="2000" dirty="0" smtClean="0"/>
              <a:t>gdzie</a:t>
            </a:r>
            <a:r>
              <a:rPr lang="pl-PL" sz="2000" dirty="0"/>
              <a:t>: </a:t>
            </a:r>
          </a:p>
          <a:p>
            <a:r>
              <a:rPr lang="pl-PL" sz="2000" dirty="0"/>
              <a:t>Y - macierz zmiennych zależności o wymiarach </a:t>
            </a:r>
            <a:r>
              <a:rPr lang="pl-PL" sz="2000" i="1" dirty="0"/>
              <a:t>n</a:t>
            </a:r>
            <a:r>
              <a:rPr lang="pl-PL" sz="2000" dirty="0"/>
              <a:t> x </a:t>
            </a:r>
            <a:r>
              <a:rPr lang="pl-PL" sz="2000" i="1" dirty="0"/>
              <a:t>q</a:t>
            </a:r>
            <a:r>
              <a:rPr lang="pl-PL" sz="2000" dirty="0"/>
              <a:t> </a:t>
            </a:r>
          </a:p>
          <a:p>
            <a:r>
              <a:rPr lang="pl-PL" sz="2000" dirty="0"/>
              <a:t>X - macierz zmiennych niezależnych o wymiarach </a:t>
            </a:r>
            <a:r>
              <a:rPr lang="pl-PL" sz="2000" i="1" dirty="0"/>
              <a:t>n</a:t>
            </a:r>
            <a:r>
              <a:rPr lang="pl-PL" sz="2000" dirty="0"/>
              <a:t> x </a:t>
            </a:r>
            <a:r>
              <a:rPr lang="pl-PL" sz="2000" i="1" dirty="0"/>
              <a:t>q</a:t>
            </a:r>
            <a:r>
              <a:rPr lang="pl-PL" sz="2000" dirty="0"/>
              <a:t> </a:t>
            </a:r>
          </a:p>
          <a:p>
            <a:r>
              <a:rPr lang="pl-PL" sz="2000" dirty="0"/>
              <a:t>B - (=WQ), macierz współczynników regresji o wymiarach </a:t>
            </a:r>
            <a:r>
              <a:rPr lang="pl-PL" sz="2000" i="1" dirty="0"/>
              <a:t>p</a:t>
            </a:r>
            <a:r>
              <a:rPr lang="pl-PL" sz="2000" dirty="0"/>
              <a:t> na </a:t>
            </a:r>
            <a:r>
              <a:rPr lang="pl-PL" sz="2000" i="1" dirty="0"/>
              <a:t>q</a:t>
            </a:r>
            <a:endParaRPr lang="pl-PL" sz="2000" dirty="0"/>
          </a:p>
          <a:p>
            <a:r>
              <a:rPr lang="pl-PL" sz="2000" dirty="0"/>
              <a:t>E - składnik losowy modelu o wymiarach </a:t>
            </a:r>
            <a:r>
              <a:rPr lang="pl-PL" sz="2000" i="1" dirty="0"/>
              <a:t>n</a:t>
            </a:r>
            <a:r>
              <a:rPr lang="pl-PL" sz="2000" dirty="0"/>
              <a:t> x </a:t>
            </a:r>
            <a:r>
              <a:rPr lang="pl-PL" sz="2000" i="1" dirty="0"/>
              <a:t>q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010435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PLS - cd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99566" y="1556792"/>
            <a:ext cx="75127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Model PLS:</a:t>
            </a:r>
          </a:p>
          <a:p>
            <a:endParaRPr lang="pl-PL" b="1" dirty="0" smtClean="0"/>
          </a:p>
          <a:p>
            <a:r>
              <a:rPr lang="pl-PL" b="1" dirty="0" smtClean="0"/>
              <a:t>X</a:t>
            </a:r>
            <a:r>
              <a:rPr lang="pl-PL" b="1" dirty="0"/>
              <a:t>= TP</a:t>
            </a:r>
            <a:r>
              <a:rPr lang="pl-PL" b="1" baseline="30000" dirty="0"/>
              <a:t>T</a:t>
            </a:r>
            <a:r>
              <a:rPr lang="pl-PL" b="1" dirty="0"/>
              <a:t> + E</a:t>
            </a:r>
          </a:p>
          <a:p>
            <a:r>
              <a:rPr lang="pl-PL" b="1" dirty="0"/>
              <a:t>Y = UQ</a:t>
            </a:r>
            <a:r>
              <a:rPr lang="pl-PL" b="1" baseline="30000" dirty="0"/>
              <a:t>T</a:t>
            </a:r>
            <a:r>
              <a:rPr lang="pl-PL" b="1" dirty="0"/>
              <a:t> +</a:t>
            </a:r>
            <a:r>
              <a:rPr lang="pl-PL" b="1" dirty="0" smtClean="0"/>
              <a:t>F</a:t>
            </a:r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Gdzie:</a:t>
            </a:r>
          </a:p>
          <a:p>
            <a:r>
              <a:rPr lang="pl-PL" dirty="0"/>
              <a:t>X - macierz </a:t>
            </a:r>
            <a:r>
              <a:rPr lang="pl-PL" dirty="0" err="1"/>
              <a:t>predyktorów</a:t>
            </a:r>
            <a:r>
              <a:rPr lang="pl-PL" dirty="0"/>
              <a:t> (np. genów) o wymiarach </a:t>
            </a:r>
            <a:r>
              <a:rPr lang="pl-PL" i="1" dirty="0"/>
              <a:t>n</a:t>
            </a:r>
            <a:r>
              <a:rPr lang="pl-PL" dirty="0"/>
              <a:t> x </a:t>
            </a:r>
            <a:r>
              <a:rPr lang="pl-PL" i="1" dirty="0"/>
              <a:t>q</a:t>
            </a:r>
            <a:r>
              <a:rPr lang="pl-PL" dirty="0"/>
              <a:t> </a:t>
            </a:r>
          </a:p>
          <a:p>
            <a:r>
              <a:rPr lang="pl-PL" dirty="0"/>
              <a:t>Y - macierz odpowiedzi (</a:t>
            </a:r>
            <a:r>
              <a:rPr lang="pl-PL" dirty="0" err="1"/>
              <a:t>np.stężenia</a:t>
            </a:r>
            <a:r>
              <a:rPr lang="pl-PL" dirty="0"/>
              <a:t> związków chemicznych w komórce) o wymiarach </a:t>
            </a:r>
            <a:r>
              <a:rPr lang="pl-PL" i="1" dirty="0"/>
              <a:t>n</a:t>
            </a:r>
            <a:r>
              <a:rPr lang="pl-PL" dirty="0"/>
              <a:t> x </a:t>
            </a:r>
            <a:r>
              <a:rPr lang="pl-PL" i="1" dirty="0"/>
              <a:t>p</a:t>
            </a:r>
            <a:endParaRPr lang="pl-PL" dirty="0"/>
          </a:p>
          <a:p>
            <a:r>
              <a:rPr lang="pl-PL" dirty="0"/>
              <a:t>T - projekcja X, macierz komponentów o wymiarach </a:t>
            </a:r>
            <a:r>
              <a:rPr lang="pl-PL" i="1" dirty="0"/>
              <a:t>n</a:t>
            </a:r>
            <a:r>
              <a:rPr lang="pl-PL" dirty="0"/>
              <a:t> x </a:t>
            </a:r>
            <a:r>
              <a:rPr lang="pl-PL" i="1" dirty="0"/>
              <a:t>l </a:t>
            </a:r>
            <a:r>
              <a:rPr lang="pl-PL" dirty="0"/>
              <a:t>(ang. </a:t>
            </a:r>
            <a:r>
              <a:rPr lang="pl-PL" i="1" dirty="0"/>
              <a:t>X </a:t>
            </a:r>
            <a:r>
              <a:rPr lang="pl-PL" i="1" dirty="0" err="1"/>
              <a:t>score</a:t>
            </a:r>
            <a:r>
              <a:rPr lang="pl-PL" dirty="0"/>
              <a:t>)</a:t>
            </a:r>
          </a:p>
          <a:p>
            <a:r>
              <a:rPr lang="pl-PL" dirty="0"/>
              <a:t>U - projekcja Y macierz komponentów o wymiarach </a:t>
            </a:r>
            <a:r>
              <a:rPr lang="pl-PL" i="1" dirty="0"/>
              <a:t>n</a:t>
            </a:r>
            <a:r>
              <a:rPr lang="pl-PL" dirty="0"/>
              <a:t> x </a:t>
            </a:r>
            <a:r>
              <a:rPr lang="pl-PL" i="1" dirty="0"/>
              <a:t>l </a:t>
            </a:r>
            <a:r>
              <a:rPr lang="pl-PL" dirty="0"/>
              <a:t>(ang. </a:t>
            </a:r>
            <a:r>
              <a:rPr lang="pl-PL" i="1" dirty="0"/>
              <a:t>Y </a:t>
            </a:r>
            <a:r>
              <a:rPr lang="pl-PL" i="1" dirty="0" err="1"/>
              <a:t>scores</a:t>
            </a:r>
            <a:r>
              <a:rPr lang="pl-PL" dirty="0"/>
              <a:t>)</a:t>
            </a:r>
          </a:p>
          <a:p>
            <a:r>
              <a:rPr lang="pl-PL" dirty="0"/>
              <a:t>P i Q – ortogonalne macierze ładunków czynnikowych o wymiarach odpowiedni </a:t>
            </a:r>
            <a:r>
              <a:rPr lang="pl-PL" i="1" dirty="0"/>
              <a:t>q x l </a:t>
            </a:r>
            <a:r>
              <a:rPr lang="pl-PL" dirty="0"/>
              <a:t>i  </a:t>
            </a:r>
            <a:r>
              <a:rPr lang="pl-PL" i="1" dirty="0"/>
              <a:t>p x l </a:t>
            </a:r>
            <a:r>
              <a:rPr lang="pl-PL" dirty="0"/>
              <a:t>(ang. </a:t>
            </a:r>
            <a:r>
              <a:rPr lang="pl-PL" dirty="0" err="1"/>
              <a:t>loadings</a:t>
            </a:r>
            <a:r>
              <a:rPr lang="pl-PL" dirty="0"/>
              <a:t>)</a:t>
            </a:r>
          </a:p>
          <a:p>
            <a:r>
              <a:rPr lang="pl-PL" dirty="0"/>
              <a:t>E i F –  niewyjaśniona część odpowiednio danych X i Y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28800"/>
            <a:ext cx="6125608" cy="192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Łącznik prostoliniowy 5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6758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1143000"/>
          </a:xfrm>
        </p:spPr>
        <p:txBody>
          <a:bodyPr/>
          <a:lstStyle/>
          <a:p>
            <a:r>
              <a:rPr lang="pl-PL" sz="4400" dirty="0" smtClean="0"/>
              <a:t>Struktura danych biomedycznych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7620000" cy="398904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Dane np. z </a:t>
            </a:r>
            <a:r>
              <a:rPr lang="pl-PL" dirty="0" err="1" smtClean="0"/>
              <a:t>mikromacierzy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err="1" smtClean="0"/>
              <a:t>sekwenatorów</a:t>
            </a:r>
            <a:r>
              <a:rPr lang="pl-PL" dirty="0" smtClean="0"/>
              <a:t>, HPLC</a:t>
            </a:r>
          </a:p>
          <a:p>
            <a:pPr marL="114300" indent="0">
              <a:buNone/>
            </a:pPr>
            <a:endParaRPr lang="pl-PL" i="1" dirty="0"/>
          </a:p>
          <a:p>
            <a:pPr marL="114300" indent="0">
              <a:buNone/>
            </a:pPr>
            <a:r>
              <a:rPr lang="pl-PL" u="sng" dirty="0" smtClean="0"/>
              <a:t>Problemy:</a:t>
            </a:r>
          </a:p>
          <a:p>
            <a:r>
              <a:rPr lang="pl-PL" i="1" dirty="0"/>
              <a:t>q</a:t>
            </a:r>
            <a:r>
              <a:rPr lang="pl-PL" dirty="0"/>
              <a:t> &gt;&gt;</a:t>
            </a:r>
            <a:r>
              <a:rPr lang="pl-PL" i="1" dirty="0" smtClean="0"/>
              <a:t>n </a:t>
            </a:r>
            <a:r>
              <a:rPr lang="pl-PL" dirty="0" smtClean="0"/>
              <a:t>[wiele zmiennych,</a:t>
            </a:r>
          </a:p>
          <a:p>
            <a:pPr marL="114300" indent="0">
              <a:buNone/>
            </a:pPr>
            <a:r>
              <a:rPr lang="pl-PL" dirty="0"/>
              <a:t>n</a:t>
            </a:r>
            <a:r>
              <a:rPr lang="pl-PL" dirty="0" smtClean="0"/>
              <a:t>iewiele obserwacji]</a:t>
            </a:r>
          </a:p>
          <a:p>
            <a:r>
              <a:rPr lang="pl-PL" dirty="0" smtClean="0"/>
              <a:t>Braki danych</a:t>
            </a:r>
          </a:p>
          <a:p>
            <a:r>
              <a:rPr lang="pl-PL" dirty="0" smtClean="0"/>
              <a:t>„Zaszumienie” danych</a:t>
            </a:r>
          </a:p>
          <a:p>
            <a:r>
              <a:rPr lang="pl-PL" dirty="0" smtClean="0"/>
              <a:t>Kolinearność (X i Y nie niezależne)</a:t>
            </a:r>
            <a:endParaRPr lang="pl-PL" dirty="0"/>
          </a:p>
          <a:p>
            <a:r>
              <a:rPr lang="pl-PL" dirty="0" smtClean="0"/>
              <a:t>Trudności w analizie tradycyjnymi </a:t>
            </a:r>
            <a:br>
              <a:rPr lang="pl-PL" dirty="0" smtClean="0"/>
            </a:br>
            <a:r>
              <a:rPr lang="pl-PL" dirty="0" smtClean="0"/>
              <a:t>metodami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pPr marL="114300" indent="0">
              <a:buNone/>
            </a:pPr>
            <a:endParaRPr lang="pl-PL" dirty="0" smtClean="0"/>
          </a:p>
          <a:p>
            <a:pPr marL="114300" indent="0">
              <a:buNone/>
            </a:pPr>
            <a:endParaRPr lang="pl-PL" dirty="0" smtClean="0"/>
          </a:p>
          <a:p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412776"/>
            <a:ext cx="5364088" cy="2952328"/>
          </a:xfrm>
          <a:prstGeom prst="rect">
            <a:avLst/>
          </a:prstGeom>
        </p:spPr>
      </p:pic>
      <p:cxnSp>
        <p:nvCxnSpPr>
          <p:cNvPr id="6" name="Łącznik prostoliniowy 5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grpSp>
        <p:nvGrpSpPr>
          <p:cNvPr id="29" name="Grupa 28"/>
          <p:cNvGrpSpPr/>
          <p:nvPr/>
        </p:nvGrpSpPr>
        <p:grpSpPr>
          <a:xfrm>
            <a:off x="3275856" y="2836539"/>
            <a:ext cx="2952328" cy="3832821"/>
            <a:chOff x="3275856" y="2836539"/>
            <a:chExt cx="2952328" cy="3832821"/>
          </a:xfrm>
        </p:grpSpPr>
        <p:sp>
          <p:nvSpPr>
            <p:cNvPr id="20" name="Strzałka w dół 19"/>
            <p:cNvSpPr/>
            <p:nvPr/>
          </p:nvSpPr>
          <p:spPr>
            <a:xfrm>
              <a:off x="4535996" y="4725144"/>
              <a:ext cx="292090" cy="51963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2" name="Prostokąt 21"/>
            <p:cNvSpPr/>
            <p:nvPr/>
          </p:nvSpPr>
          <p:spPr>
            <a:xfrm>
              <a:off x="4612062" y="4581128"/>
              <a:ext cx="147210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Prostokąt 22"/>
            <p:cNvSpPr/>
            <p:nvPr/>
          </p:nvSpPr>
          <p:spPr>
            <a:xfrm rot="16200000">
              <a:off x="5148064" y="3789040"/>
              <a:ext cx="1728192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4" name="Prostokąt 23"/>
            <p:cNvSpPr/>
            <p:nvPr/>
          </p:nvSpPr>
          <p:spPr>
            <a:xfrm>
              <a:off x="5940152" y="2836539"/>
              <a:ext cx="267934" cy="17582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5" name="Chmurka 24"/>
            <p:cNvSpPr/>
            <p:nvPr/>
          </p:nvSpPr>
          <p:spPr>
            <a:xfrm>
              <a:off x="3275856" y="5301208"/>
              <a:ext cx="2808312" cy="1368152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6" name="pole tekstowe 25"/>
            <p:cNvSpPr txBox="1"/>
            <p:nvPr/>
          </p:nvSpPr>
          <p:spPr>
            <a:xfrm>
              <a:off x="3563888" y="5445224"/>
              <a:ext cx="266429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/>
                <a:t>kilka obserwacji:</a:t>
              </a:r>
            </a:p>
            <a:p>
              <a:r>
                <a:rPr lang="pl-PL" sz="1600" dirty="0" smtClean="0"/>
                <a:t>Względy etyczne, regulacje prawne, koszty eksperymentów </a:t>
              </a:r>
            </a:p>
          </p:txBody>
        </p:sp>
      </p:grpSp>
      <p:grpSp>
        <p:nvGrpSpPr>
          <p:cNvPr id="30" name="Grupa 29"/>
          <p:cNvGrpSpPr/>
          <p:nvPr/>
        </p:nvGrpSpPr>
        <p:grpSpPr>
          <a:xfrm>
            <a:off x="6156176" y="3356992"/>
            <a:ext cx="3384376" cy="3080765"/>
            <a:chOff x="6156176" y="3356992"/>
            <a:chExt cx="3384376" cy="3080765"/>
          </a:xfrm>
        </p:grpSpPr>
        <p:sp>
          <p:nvSpPr>
            <p:cNvPr id="12" name="Strzałka w dół 11"/>
            <p:cNvSpPr/>
            <p:nvPr/>
          </p:nvSpPr>
          <p:spPr>
            <a:xfrm>
              <a:off x="7380312" y="3356992"/>
              <a:ext cx="288032" cy="165618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7" name="Chmurka 26"/>
            <p:cNvSpPr/>
            <p:nvPr/>
          </p:nvSpPr>
          <p:spPr>
            <a:xfrm>
              <a:off x="6156176" y="5085184"/>
              <a:ext cx="2880320" cy="1352573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l-PL" sz="1600" dirty="0">
                <a:solidFill>
                  <a:schemeClr val="tx1"/>
                </a:solidFill>
              </a:endParaRPr>
            </a:p>
          </p:txBody>
        </p:sp>
        <p:sp>
          <p:nvSpPr>
            <p:cNvPr id="28" name="pole tekstowe 27"/>
            <p:cNvSpPr txBox="1"/>
            <p:nvPr/>
          </p:nvSpPr>
          <p:spPr>
            <a:xfrm>
              <a:off x="6588224" y="5213621"/>
              <a:ext cx="29523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600" dirty="0" smtClean="0">
                  <a:solidFill>
                    <a:schemeClr val="tx1"/>
                  </a:solidFill>
                </a:rPr>
                <a:t>duża liczba zmiennych </a:t>
              </a:r>
              <a:br>
                <a:rPr lang="pl-PL" sz="1600" dirty="0" smtClean="0">
                  <a:solidFill>
                    <a:schemeClr val="tx1"/>
                  </a:solidFill>
                </a:rPr>
              </a:br>
              <a:r>
                <a:rPr lang="pl-PL" sz="1600" dirty="0" err="1" smtClean="0">
                  <a:solidFill>
                    <a:schemeClr val="tx1"/>
                  </a:solidFill>
                </a:rPr>
                <a:t>zmiennych</a:t>
              </a:r>
              <a:r>
                <a:rPr lang="pl-PL" sz="1600" dirty="0" smtClean="0">
                  <a:solidFill>
                    <a:schemeClr val="tx1"/>
                  </a:solidFill>
                </a:rPr>
                <a:t>:</a:t>
              </a:r>
            </a:p>
            <a:p>
              <a:r>
                <a:rPr lang="pl-PL" sz="1600" dirty="0" smtClean="0">
                  <a:solidFill>
                    <a:schemeClr val="tx1"/>
                  </a:solidFill>
                </a:rPr>
                <a:t>Rewolucja informatyczno-elektroniczna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030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sPLS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556792"/>
            <a:ext cx="4752528" cy="2664296"/>
          </a:xfrm>
        </p:spPr>
        <p:txBody>
          <a:bodyPr>
            <a:normAutofit/>
          </a:bodyPr>
          <a:lstStyle/>
          <a:p>
            <a:r>
              <a:rPr lang="pl-PL" dirty="0" smtClean="0"/>
              <a:t>Służy </a:t>
            </a:r>
            <a:r>
              <a:rPr lang="pl-PL" dirty="0"/>
              <a:t>wyselekcjonowaniu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zmiennych</a:t>
            </a:r>
            <a:r>
              <a:rPr lang="pl-PL" dirty="0"/>
              <a:t>, których np. </a:t>
            </a:r>
            <a:r>
              <a:rPr lang="pl-PL" dirty="0" smtClean="0"/>
              <a:t>wartości</a:t>
            </a:r>
            <a:br>
              <a:rPr lang="pl-PL" dirty="0" smtClean="0"/>
            </a:br>
            <a:r>
              <a:rPr lang="pl-PL" dirty="0" smtClean="0"/>
              <a:t>zmieniają </a:t>
            </a:r>
            <a:r>
              <a:rPr lang="pl-PL" dirty="0"/>
              <a:t>się “wspólnie” na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skutek </a:t>
            </a:r>
            <a:r>
              <a:rPr lang="pl-PL" dirty="0"/>
              <a:t>warunków, którym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poddane </a:t>
            </a:r>
            <a:r>
              <a:rPr lang="pl-PL" dirty="0"/>
              <a:t>zostały komórki wzięte do analizy </a:t>
            </a: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-&gt; Efektywne grupowanie</a:t>
            </a:r>
          </a:p>
          <a:p>
            <a:endParaRPr lang="pl-PL" dirty="0"/>
          </a:p>
          <a:p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grpSp>
        <p:nvGrpSpPr>
          <p:cNvPr id="9" name="Grupa 8"/>
          <p:cNvGrpSpPr/>
          <p:nvPr/>
        </p:nvGrpSpPr>
        <p:grpSpPr>
          <a:xfrm>
            <a:off x="4223618" y="1268760"/>
            <a:ext cx="4956894" cy="4668862"/>
            <a:chOff x="4223618" y="1784474"/>
            <a:chExt cx="4956894" cy="4668862"/>
          </a:xfrm>
        </p:grpSpPr>
        <p:pic>
          <p:nvPicPr>
            <p:cNvPr id="6" name="Obraz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3618" y="1784474"/>
              <a:ext cx="4956894" cy="4668862"/>
            </a:xfrm>
            <a:prstGeom prst="rect">
              <a:avLst/>
            </a:prstGeom>
          </p:spPr>
        </p:pic>
        <p:sp>
          <p:nvSpPr>
            <p:cNvPr id="7" name="pole tekstowe 6"/>
            <p:cNvSpPr txBox="1"/>
            <p:nvPr/>
          </p:nvSpPr>
          <p:spPr>
            <a:xfrm>
              <a:off x="5148064" y="2051556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PLS</a:t>
              </a:r>
              <a:endParaRPr lang="pl-PL" dirty="0"/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7596336" y="2042264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err="1" smtClean="0"/>
                <a:t>sPLS</a:t>
              </a:r>
              <a:endParaRPr lang="pl-PL" dirty="0"/>
            </a:p>
          </p:txBody>
        </p:sp>
      </p:grpSp>
    </p:spTree>
    <p:extLst>
      <p:ext uri="{BB962C8B-B14F-4D97-AF65-F5344CB8AC3E}">
        <p14:creationId xmlns:p14="http://schemas.microsoft.com/office/powerpoint/2010/main" val="393060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PLS-DA, </a:t>
            </a:r>
            <a:r>
              <a:rPr lang="pl-PL" dirty="0" err="1" smtClean="0"/>
              <a:t>sPLS</a:t>
            </a:r>
            <a:r>
              <a:rPr lang="pl-PL" dirty="0" smtClean="0"/>
              <a:t>-DA - analizy dyskryminacyjne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93304"/>
            <a:ext cx="4824536" cy="4716016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35496" y="22768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*PLS-DA * </a:t>
            </a:r>
            <a:r>
              <a:rPr lang="pl-PL" dirty="0"/>
              <a:t>(ang. </a:t>
            </a:r>
            <a:r>
              <a:rPr lang="pl-PL" i="1" dirty="0" err="1"/>
              <a:t>Partial</a:t>
            </a:r>
            <a:r>
              <a:rPr lang="pl-PL" i="1" dirty="0"/>
              <a:t> </a:t>
            </a:r>
            <a:r>
              <a:rPr lang="pl-PL" i="1" dirty="0" err="1"/>
              <a:t>Least</a:t>
            </a:r>
            <a:r>
              <a:rPr lang="pl-PL" i="1" dirty="0"/>
              <a:t> </a:t>
            </a:r>
            <a:r>
              <a:rPr lang="pl-PL" i="1" dirty="0" err="1"/>
              <a:t>Squares</a:t>
            </a:r>
            <a:r>
              <a:rPr lang="pl-PL" i="1" dirty="0"/>
              <a:t> </a:t>
            </a:r>
            <a:r>
              <a:rPr lang="pl-PL" i="1" dirty="0" err="1"/>
              <a:t>Discriminate</a:t>
            </a:r>
            <a:r>
              <a:rPr lang="pl-PL" i="1" dirty="0"/>
              <a:t> Analysis</a:t>
            </a:r>
            <a:r>
              <a:rPr lang="pl-PL" dirty="0"/>
              <a:t>) jest klasyczną metodą regresji PLS z tym, że zmienne będące odpowiedziami (Y) są zmiennymi kategoryzującymi (klasy, kategorie próbek</a:t>
            </a:r>
            <a:r>
              <a:rPr lang="pl-PL" dirty="0" smtClean="0"/>
              <a:t>)</a:t>
            </a:r>
          </a:p>
          <a:p>
            <a:endParaRPr lang="pl-P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**</a:t>
            </a:r>
            <a:r>
              <a:rPr lang="pl-PL" dirty="0" err="1" smtClean="0"/>
              <a:t>sPLS</a:t>
            </a:r>
            <a:r>
              <a:rPr lang="pl-PL" dirty="0" smtClean="0"/>
              <a:t>-DA – metoda „zawęża”  </a:t>
            </a:r>
            <a:br>
              <a:rPr lang="pl-PL" dirty="0" smtClean="0"/>
            </a:br>
            <a:r>
              <a:rPr lang="pl-PL" dirty="0" smtClean="0"/>
              <a:t>liczbę </a:t>
            </a:r>
            <a:r>
              <a:rPr lang="pl-PL" dirty="0" err="1" smtClean="0"/>
              <a:t>zmiennych-predyktorów</a:t>
            </a:r>
            <a:r>
              <a:rPr lang="pl-PL" dirty="0" smtClean="0"/>
              <a:t> </a:t>
            </a:r>
          </a:p>
          <a:p>
            <a:endParaRPr lang="pl-PL" dirty="0"/>
          </a:p>
        </p:txBody>
      </p:sp>
      <p:cxnSp>
        <p:nvCxnSpPr>
          <p:cNvPr id="7" name="Łącznik prostoliniowy 6"/>
          <p:cNvCxnSpPr/>
          <p:nvPr/>
        </p:nvCxnSpPr>
        <p:spPr>
          <a:xfrm>
            <a:off x="35496" y="6525344"/>
            <a:ext cx="41764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rostokąt 7"/>
          <p:cNvSpPr/>
          <p:nvPr/>
        </p:nvSpPr>
        <p:spPr>
          <a:xfrm>
            <a:off x="35496" y="6577607"/>
            <a:ext cx="56886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/>
              <a:t>* </a:t>
            </a:r>
            <a:r>
              <a:rPr lang="pl-PL" sz="1400" dirty="0" err="1" smtClean="0"/>
              <a:t>Pérez-Enciso</a:t>
            </a:r>
            <a:r>
              <a:rPr lang="pl-PL" sz="1400" dirty="0" smtClean="0"/>
              <a:t> &amp; </a:t>
            </a:r>
            <a:r>
              <a:rPr lang="pl-PL" sz="1400" dirty="0" err="1" smtClean="0"/>
              <a:t>Tenenhaus</a:t>
            </a:r>
            <a:r>
              <a:rPr lang="pl-PL" sz="1400" dirty="0" smtClean="0"/>
              <a:t> 2003,   ** </a:t>
            </a:r>
            <a:r>
              <a:rPr lang="pl-PL" sz="1400" dirty="0" err="1" smtClean="0"/>
              <a:t>Lê</a:t>
            </a:r>
            <a:r>
              <a:rPr lang="pl-PL" sz="1400" dirty="0" smtClean="0"/>
              <a:t> </a:t>
            </a:r>
            <a:r>
              <a:rPr lang="pl-PL" sz="1400" dirty="0" err="1"/>
              <a:t>Cao</a:t>
            </a:r>
            <a:r>
              <a:rPr lang="pl-PL" sz="1400" dirty="0"/>
              <a:t> et al. 2011</a:t>
            </a:r>
            <a:r>
              <a:rPr lang="pl-PL" sz="1400" dirty="0" smtClean="0"/>
              <a:t> </a:t>
            </a:r>
            <a:endParaRPr lang="pl-PL" sz="1400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6084168" y="184482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PLS-DA 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084168" y="428380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sPLS</a:t>
            </a:r>
            <a:r>
              <a:rPr lang="pl-PL" dirty="0" smtClean="0"/>
              <a:t>-DA </a:t>
            </a:r>
            <a:endParaRPr lang="pl-PL" dirty="0"/>
          </a:p>
        </p:txBody>
      </p:sp>
      <p:cxnSp>
        <p:nvCxnSpPr>
          <p:cNvPr id="13" name="Łącznik prostoliniowy 12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2072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CCA – korelacja kanonicza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3717032"/>
            <a:ext cx="8208912" cy="2736304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Wymaga „odfiltrowania” zmiennych skorelowanych</a:t>
            </a:r>
          </a:p>
          <a:p>
            <a:r>
              <a:rPr lang="pl-PL" dirty="0" smtClean="0"/>
              <a:t>Jest uogólnieniem </a:t>
            </a:r>
            <a:r>
              <a:rPr lang="pl-PL" dirty="0"/>
              <a:t>regresji </a:t>
            </a:r>
            <a:r>
              <a:rPr lang="pl-PL" dirty="0" smtClean="0"/>
              <a:t>wielokrotnej na dwa zbiory zmiennych </a:t>
            </a:r>
          </a:p>
          <a:p>
            <a:r>
              <a:rPr lang="pl-PL" dirty="0" smtClean="0"/>
              <a:t>wykorzystywana </a:t>
            </a:r>
            <a:r>
              <a:rPr lang="pl-PL" dirty="0"/>
              <a:t>jest do oceny związku dwóch grup zmiennych (zależnych i niezależnych</a:t>
            </a:r>
            <a:r>
              <a:rPr lang="pl-PL" dirty="0" smtClean="0"/>
              <a:t>)</a:t>
            </a:r>
            <a:endParaRPr lang="pl-PL" dirty="0"/>
          </a:p>
          <a:p>
            <a:r>
              <a:rPr lang="pl-PL" dirty="0" err="1"/>
              <a:t>P</a:t>
            </a:r>
            <a:r>
              <a:rPr lang="pl-PL" dirty="0" err="1" smtClean="0"/>
              <a:t>ozwola</a:t>
            </a:r>
            <a:r>
              <a:rPr lang="pl-PL" dirty="0" smtClean="0"/>
              <a:t> </a:t>
            </a:r>
            <a:r>
              <a:rPr lang="pl-PL" dirty="0"/>
              <a:t>odpowiedzieć na </a:t>
            </a:r>
            <a:r>
              <a:rPr lang="pl-PL" dirty="0" smtClean="0"/>
              <a:t>pytanie</a:t>
            </a:r>
            <a:r>
              <a:rPr lang="pl-PL" dirty="0"/>
              <a:t> </a:t>
            </a:r>
            <a:r>
              <a:rPr lang="pl-PL" dirty="0" smtClean="0"/>
              <a:t>jaki </a:t>
            </a:r>
            <a:r>
              <a:rPr lang="pl-PL" dirty="0"/>
              <a:t>jest zakres oddziaływania </a:t>
            </a:r>
            <a:r>
              <a:rPr lang="pl-PL" dirty="0" err="1"/>
              <a:t>predyktórów</a:t>
            </a:r>
            <a:r>
              <a:rPr lang="pl-PL" dirty="0"/>
              <a:t> (X) na grupę zmiennych będących odpowiedzią (</a:t>
            </a:r>
            <a:r>
              <a:rPr lang="pl-PL" dirty="0" smtClean="0"/>
              <a:t>Y)</a:t>
            </a:r>
          </a:p>
          <a:p>
            <a:r>
              <a:rPr lang="pl-PL" dirty="0"/>
              <a:t>D</a:t>
            </a:r>
            <a:r>
              <a:rPr lang="pl-PL" dirty="0" smtClean="0"/>
              <a:t>ostarcza </a:t>
            </a:r>
            <a:r>
              <a:rPr lang="pl-PL" dirty="0"/>
              <a:t>informacji, który </a:t>
            </a:r>
            <a:r>
              <a:rPr lang="pl-PL" dirty="0" smtClean="0"/>
              <a:t>z </a:t>
            </a:r>
            <a:r>
              <a:rPr lang="pl-PL" dirty="0"/>
              <a:t>możliwych zbiorów zmiennych X wyjaśnia maksymalny zakres zmienności w obszarze </a:t>
            </a:r>
            <a:r>
              <a:rPr lang="pl-PL" dirty="0" err="1" smtClean="0"/>
              <a:t>miennych</a:t>
            </a:r>
            <a:r>
              <a:rPr lang="pl-PL" dirty="0" smtClean="0"/>
              <a:t> Y</a:t>
            </a:r>
            <a:endParaRPr lang="pl-PL" dirty="0"/>
          </a:p>
          <a:p>
            <a:pPr marL="114300" indent="0">
              <a:buNone/>
            </a:pP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8"/>
            <a:ext cx="2736304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13184" y="2172513"/>
            <a:ext cx="1378496" cy="608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l-PL" i="1" dirty="0" smtClean="0"/>
              <a:t>p </a:t>
            </a:r>
            <a:r>
              <a:rPr lang="pl-PL" dirty="0" smtClean="0"/>
              <a:t>i </a:t>
            </a:r>
            <a:r>
              <a:rPr lang="pl-PL" i="1" dirty="0" smtClean="0"/>
              <a:t>q</a:t>
            </a:r>
            <a:r>
              <a:rPr lang="pl-PL" dirty="0" smtClean="0"/>
              <a:t> &lt;&lt; </a:t>
            </a:r>
            <a:r>
              <a:rPr lang="pl-PL" i="1" dirty="0" smtClean="0"/>
              <a:t>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35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CCA - przykład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Zbiór danych ekspresji genów (X) i stężenia kwasów tłuszczowych (Y) *</a:t>
            </a:r>
          </a:p>
          <a:p>
            <a:r>
              <a:rPr lang="pl-PL" dirty="0" smtClean="0"/>
              <a:t>„odfiltrowanie” </a:t>
            </a:r>
            <a:r>
              <a:rPr lang="pl-PL" dirty="0" err="1" smtClean="0"/>
              <a:t>wysokoskorelowanych</a:t>
            </a:r>
            <a:r>
              <a:rPr lang="pl-PL" dirty="0" smtClean="0"/>
              <a:t> zmiennych</a:t>
            </a:r>
            <a:endParaRPr lang="pl-PL" dirty="0"/>
          </a:p>
        </p:txBody>
      </p:sp>
      <p:pic>
        <p:nvPicPr>
          <p:cNvPr id="4" name="Obraz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08920"/>
            <a:ext cx="2232248" cy="19964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5" name="Obraz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2398762" cy="18215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922" y="4725144"/>
            <a:ext cx="2031918" cy="18189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725144"/>
            <a:ext cx="1884591" cy="169633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8" name="pole tekstowe 7"/>
          <p:cNvSpPr txBox="1"/>
          <p:nvPr/>
        </p:nvSpPr>
        <p:spPr>
          <a:xfrm>
            <a:off x="6034658" y="5229200"/>
            <a:ext cx="242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Rozrzut nieskorelowanych zmiennych</a:t>
            </a:r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6034658" y="3573016"/>
            <a:ext cx="2425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Mapa korelacji </a:t>
            </a:r>
            <a:r>
              <a:rPr lang="pl-PL" dirty="0" err="1" smtClean="0"/>
              <a:t>zmiannych</a:t>
            </a:r>
            <a:r>
              <a:rPr lang="pl-PL" dirty="0" smtClean="0"/>
              <a:t> w zbiorze</a:t>
            </a:r>
            <a:br>
              <a:rPr lang="pl-PL" dirty="0" smtClean="0"/>
            </a:br>
            <a:r>
              <a:rPr lang="pl-PL" dirty="0" smtClean="0"/>
              <a:t> X i Y</a:t>
            </a:r>
            <a:endParaRPr lang="pl-PL" dirty="0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0" y="6544074"/>
            <a:ext cx="23397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Łącznik prostoliniowy 11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sp>
        <p:nvSpPr>
          <p:cNvPr id="14" name="Prostokąt 13"/>
          <p:cNvSpPr/>
          <p:nvPr/>
        </p:nvSpPr>
        <p:spPr>
          <a:xfrm>
            <a:off x="228314" y="6544074"/>
            <a:ext cx="16680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/>
              <a:t>* Martin </a:t>
            </a:r>
            <a:r>
              <a:rPr lang="pl-PL" sz="1400" dirty="0"/>
              <a:t>et al., 2007</a:t>
            </a:r>
          </a:p>
        </p:txBody>
      </p:sp>
    </p:spTree>
    <p:extLst>
      <p:ext uri="{BB962C8B-B14F-4D97-AF65-F5344CB8AC3E}">
        <p14:creationId xmlns:p14="http://schemas.microsoft.com/office/powerpoint/2010/main" val="209873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CCA – przykład cd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36512" y="1412776"/>
            <a:ext cx="8208912" cy="4800600"/>
          </a:xfrm>
        </p:spPr>
        <p:txBody>
          <a:bodyPr>
            <a:normAutofit fontScale="92500" lnSpcReduction="20000"/>
          </a:bodyPr>
          <a:lstStyle/>
          <a:p>
            <a:r>
              <a:rPr lang="pl-PL" sz="2000" dirty="0" smtClean="0"/>
              <a:t>zmienne kanoniczne</a:t>
            </a:r>
          </a:p>
          <a:p>
            <a:endParaRPr lang="pl-PL" sz="2000" dirty="0"/>
          </a:p>
          <a:p>
            <a:r>
              <a:rPr lang="pl-PL" sz="2000" dirty="0"/>
              <a:t>korelacje kanoniczne: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CV1</a:t>
            </a:r>
            <a:r>
              <a:rPr lang="pl-PL" sz="2000" dirty="0"/>
              <a:t>: 0.6532974 (p= 0.025),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CV2</a:t>
            </a:r>
            <a:r>
              <a:rPr lang="pl-PL" sz="2000" dirty="0"/>
              <a:t>: 0.5306631 (p=0.24),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CV3</a:t>
            </a:r>
            <a:r>
              <a:rPr lang="pl-PL" sz="2000" dirty="0"/>
              <a:t>: 0.2050659 (p=0.83</a:t>
            </a:r>
            <a:r>
              <a:rPr lang="pl-PL" sz="2000" dirty="0" smtClean="0"/>
              <a:t>).</a:t>
            </a:r>
          </a:p>
          <a:p>
            <a:pPr marL="114300" indent="0">
              <a:buNone/>
            </a:pPr>
            <a:endParaRPr lang="pl-PL" sz="2000" dirty="0" smtClean="0"/>
          </a:p>
          <a:p>
            <a:r>
              <a:rPr lang="pl-PL" sz="2000" dirty="0" smtClean="0"/>
              <a:t>Redundancja zbiorów X i Y. CV1 wyjaśnia </a:t>
            </a:r>
            <a:br>
              <a:rPr lang="pl-PL" sz="2000" dirty="0" smtClean="0"/>
            </a:br>
            <a:r>
              <a:rPr lang="pl-PL" sz="2000" dirty="0" smtClean="0"/>
              <a:t>przeciętnie </a:t>
            </a:r>
            <a:r>
              <a:rPr lang="pl-PL" sz="2000" dirty="0"/>
              <a:t>14,7% zmienności </a:t>
            </a:r>
            <a:r>
              <a:rPr lang="pl-PL" sz="2000" dirty="0" smtClean="0"/>
              <a:t>w </a:t>
            </a:r>
            <a:r>
              <a:rPr lang="pl-PL" sz="2000" dirty="0"/>
              <a:t>zbiorze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Y-ów w </a:t>
            </a:r>
            <a:r>
              <a:rPr lang="pl-PL" sz="2000" dirty="0"/>
              <a:t>oparciu o zbiór </a:t>
            </a:r>
            <a:r>
              <a:rPr lang="pl-PL" sz="2000" dirty="0" smtClean="0"/>
              <a:t>X-ów</a:t>
            </a:r>
            <a:br>
              <a:rPr lang="pl-PL" sz="2000" dirty="0" smtClean="0"/>
            </a:br>
            <a:r>
              <a:rPr lang="pl-PL" sz="2000" dirty="0" smtClean="0"/>
              <a:t>natomiast </a:t>
            </a:r>
            <a:r>
              <a:rPr lang="pl-PL" sz="2000" dirty="0"/>
              <a:t>w 5,9% wyjaśnia zmienności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w </a:t>
            </a:r>
            <a:r>
              <a:rPr lang="pl-PL" sz="2000" dirty="0"/>
              <a:t>zbiorze </a:t>
            </a:r>
            <a:r>
              <a:rPr lang="pl-PL" sz="2000" dirty="0" smtClean="0"/>
              <a:t>X-ów w </a:t>
            </a:r>
            <a:r>
              <a:rPr lang="pl-PL" sz="2000" dirty="0"/>
              <a:t>oparciu o </a:t>
            </a:r>
            <a:r>
              <a:rPr lang="pl-PL" sz="2000" dirty="0" smtClean="0"/>
              <a:t>Y</a:t>
            </a:r>
          </a:p>
          <a:p>
            <a:pPr marL="114300" indent="0">
              <a:buNone/>
            </a:pPr>
            <a:endParaRPr lang="pl-PL" sz="2000" dirty="0" smtClean="0"/>
          </a:p>
          <a:p>
            <a:r>
              <a:rPr lang="pl-PL" dirty="0"/>
              <a:t>W</a:t>
            </a:r>
            <a:r>
              <a:rPr lang="pl-PL" dirty="0" smtClean="0"/>
              <a:t>yjaśniona wariancja: </a:t>
            </a:r>
            <a:br>
              <a:rPr lang="pl-PL" dirty="0" smtClean="0"/>
            </a:br>
            <a:r>
              <a:rPr lang="pl-PL" dirty="0" smtClean="0"/>
              <a:t>CV1 </a:t>
            </a:r>
            <a:r>
              <a:rPr lang="pl-PL" dirty="0"/>
              <a:t>: 42.67</a:t>
            </a:r>
            <a:r>
              <a:rPr lang="pl-PL" dirty="0" smtClean="0"/>
              <a:t>% (p&lt;0.5), </a:t>
            </a:r>
            <a:br>
              <a:rPr lang="pl-PL" dirty="0" smtClean="0"/>
            </a:br>
            <a:r>
              <a:rPr lang="pl-PL" dirty="0" smtClean="0"/>
              <a:t>CV2</a:t>
            </a:r>
            <a:r>
              <a:rPr lang="pl-PL" dirty="0"/>
              <a:t>:  28.16,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CV3</a:t>
            </a:r>
            <a:r>
              <a:rPr lang="pl-PL" dirty="0"/>
              <a:t>: 4.2%. </a:t>
            </a: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356992"/>
            <a:ext cx="3744415" cy="32403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1910"/>
            <a:ext cx="3240360" cy="1373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96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CCA – przykład cd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701008"/>
          </a:xfrm>
        </p:spPr>
        <p:txBody>
          <a:bodyPr>
            <a:normAutofit/>
          </a:bodyPr>
          <a:lstStyle/>
          <a:p>
            <a:r>
              <a:rPr lang="pl-PL" dirty="0" smtClean="0"/>
              <a:t>Wagi czynnikowe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  <a:p>
            <a:r>
              <a:rPr lang="pl-PL" dirty="0" smtClean="0"/>
              <a:t>Ładunki czynnikowe </a:t>
            </a:r>
            <a:br>
              <a:rPr lang="pl-PL" dirty="0" smtClean="0"/>
            </a:br>
            <a:r>
              <a:rPr lang="pl-PL" dirty="0" smtClean="0"/>
              <a:t>(</a:t>
            </a:r>
            <a:r>
              <a:rPr lang="pl-PL" dirty="0"/>
              <a:t>dla </a:t>
            </a:r>
            <a:r>
              <a:rPr lang="pl-PL" dirty="0" smtClean="0"/>
              <a:t>CV1)</a:t>
            </a: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334" y="3349824"/>
            <a:ext cx="3850010" cy="346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970177"/>
              </p:ext>
            </p:extLst>
          </p:nvPr>
        </p:nvGraphicFramePr>
        <p:xfrm>
          <a:off x="3818334" y="1268760"/>
          <a:ext cx="3933190" cy="20505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42795"/>
                <a:gridCol w="1890395"/>
              </a:tblGrid>
              <a:tr h="228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CV1; 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zmienne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nieżalezne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CV1; </a:t>
                      </a:r>
                      <a:endParaRPr lang="pl-PL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zmienne zależne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8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cHMGCoAS    -1.766215   </a:t>
                      </a:r>
                      <a:endParaRPr lang="pl-PL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i.BABP 	4.486464  </a:t>
                      </a:r>
                      <a:endParaRPr lang="pl-PL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i.BAT        1.272807 </a:t>
                      </a:r>
                      <a:endParaRPr lang="pl-PL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i.NOS	     -11.522634   </a:t>
                      </a:r>
                      <a:endParaRPr lang="pl-PL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mABC1  	 1.729595   </a:t>
                      </a:r>
                      <a:endParaRPr lang="pl-PL" sz="11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000">
                          <a:effectLst/>
                        </a:rPr>
                        <a:t>mHMGCoAS     5.778758  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C20.3n.6    1.19032008</a:t>
                      </a:r>
                      <a:endParaRPr lang="pl-PL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C18.3n.3    0.05596482</a:t>
                      </a:r>
                      <a:endParaRPr lang="pl-PL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C22.6n.3    0.14858985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10" name="Łącznik prostoliniowy 9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3202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08520" y="1980384"/>
            <a:ext cx="7620000" cy="4040904"/>
          </a:xfrm>
        </p:spPr>
        <p:txBody>
          <a:bodyPr>
            <a:normAutofit/>
          </a:bodyPr>
          <a:lstStyle/>
          <a:p>
            <a:r>
              <a:rPr lang="pl-PL" dirty="0"/>
              <a:t>umożliwia analizę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danych </a:t>
            </a:r>
            <a:r>
              <a:rPr lang="pl-PL" dirty="0"/>
              <a:t>z duża liczbą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zmiennych </a:t>
            </a:r>
            <a:r>
              <a:rPr lang="pl-PL" dirty="0"/>
              <a:t>niezależnych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przy </a:t>
            </a:r>
            <a:r>
              <a:rPr lang="pl-PL" dirty="0"/>
              <a:t>niewielkiej liczbie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obserwacji </a:t>
            </a:r>
          </a:p>
          <a:p>
            <a:pPr marL="114300" indent="0">
              <a:buNone/>
            </a:pPr>
            <a:endParaRPr lang="pl-PL" dirty="0" smtClean="0"/>
          </a:p>
          <a:p>
            <a:r>
              <a:rPr lang="pl-PL" dirty="0" smtClean="0"/>
              <a:t>Zwiększenie zbioru danych</a:t>
            </a:r>
            <a:br>
              <a:rPr lang="pl-PL" dirty="0" smtClean="0"/>
            </a:br>
            <a:r>
              <a:rPr lang="pl-PL" dirty="0" smtClean="0"/>
              <a:t>odbywa się poprzez </a:t>
            </a:r>
            <a:r>
              <a:rPr lang="pl-PL" dirty="0" err="1" smtClean="0"/>
              <a:t>dosymulowanie</a:t>
            </a:r>
            <a:r>
              <a:rPr lang="pl-PL" dirty="0" smtClean="0"/>
              <a:t> danych</a:t>
            </a:r>
          </a:p>
          <a:p>
            <a:endParaRPr lang="pl-PL" dirty="0"/>
          </a:p>
          <a:p>
            <a:r>
              <a:rPr lang="pl-PL" dirty="0" smtClean="0"/>
              <a:t>Brak oceny istotności statystycznej (p?)</a:t>
            </a: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rCCA</a:t>
            </a:r>
            <a:r>
              <a:rPr lang="pl-PL" dirty="0" smtClean="0"/>
              <a:t> – regulowana analiza kanonicza</a:t>
            </a:r>
            <a:endParaRPr lang="pl-PL" dirty="0"/>
          </a:p>
        </p:txBody>
      </p:sp>
      <p:grpSp>
        <p:nvGrpSpPr>
          <p:cNvPr id="35" name="Grupa 34"/>
          <p:cNvGrpSpPr/>
          <p:nvPr/>
        </p:nvGrpSpPr>
        <p:grpSpPr>
          <a:xfrm>
            <a:off x="3347864" y="1392892"/>
            <a:ext cx="4896544" cy="2828196"/>
            <a:chOff x="2265652" y="1420689"/>
            <a:chExt cx="3858727" cy="19641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5652" y="1420689"/>
              <a:ext cx="3826733" cy="1964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upa 10"/>
            <p:cNvGrpSpPr/>
            <p:nvPr/>
          </p:nvGrpSpPr>
          <p:grpSpPr>
            <a:xfrm>
              <a:off x="4021693" y="2281492"/>
              <a:ext cx="838339" cy="931484"/>
              <a:chOff x="1819151" y="4099831"/>
              <a:chExt cx="2248792" cy="2604757"/>
            </a:xfrm>
          </p:grpSpPr>
          <p:grpSp>
            <p:nvGrpSpPr>
              <p:cNvPr id="12" name="Grupa 11"/>
              <p:cNvGrpSpPr/>
              <p:nvPr/>
            </p:nvGrpSpPr>
            <p:grpSpPr>
              <a:xfrm>
                <a:off x="1915865" y="4099831"/>
                <a:ext cx="2152078" cy="2156544"/>
                <a:chOff x="5804297" y="4152775"/>
                <a:chExt cx="2152078" cy="2156544"/>
              </a:xfrm>
            </p:grpSpPr>
            <p:pic>
              <p:nvPicPr>
                <p:cNvPr id="15" name="Picture 4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04297" y="4152775"/>
                  <a:ext cx="1085279" cy="10897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16" name="Grupa 15"/>
                <p:cNvGrpSpPr/>
                <p:nvPr/>
              </p:nvGrpSpPr>
              <p:grpSpPr>
                <a:xfrm>
                  <a:off x="5956697" y="4305175"/>
                  <a:ext cx="1999678" cy="2004144"/>
                  <a:chOff x="5956697" y="4305175"/>
                  <a:chExt cx="1999678" cy="2004144"/>
                </a:xfrm>
              </p:grpSpPr>
              <p:pic>
                <p:nvPicPr>
                  <p:cNvPr id="17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956697" y="4305175"/>
                    <a:ext cx="1085279" cy="10897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09097" y="4457575"/>
                    <a:ext cx="1085279" cy="10897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9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261497" y="4609975"/>
                    <a:ext cx="1085279" cy="10897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0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413897" y="4762375"/>
                    <a:ext cx="1085279" cy="10897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1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566297" y="4914775"/>
                    <a:ext cx="1085279" cy="10897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718697" y="5067175"/>
                    <a:ext cx="1085279" cy="108974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3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871098" y="5219575"/>
                    <a:ext cx="1085277" cy="108974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3" name="Nawias klamrowy otwierający 12"/>
              <p:cNvSpPr/>
              <p:nvPr/>
            </p:nvSpPr>
            <p:spPr>
              <a:xfrm rot="18958061">
                <a:off x="1972898" y="5052854"/>
                <a:ext cx="566518" cy="1651734"/>
              </a:xfrm>
              <a:prstGeom prst="lef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4" name="pole tekstowe 13"/>
              <p:cNvSpPr txBox="1"/>
              <p:nvPr/>
            </p:nvSpPr>
            <p:spPr>
              <a:xfrm>
                <a:off x="1819151" y="5968345"/>
                <a:ext cx="448592" cy="6024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800" dirty="0" smtClean="0"/>
                  <a:t>n</a:t>
                </a:r>
                <a:endParaRPr lang="pl-PL" sz="800" dirty="0"/>
              </a:p>
            </p:txBody>
          </p:sp>
        </p:grpSp>
        <p:grpSp>
          <p:nvGrpSpPr>
            <p:cNvPr id="24" name="Grupa 23"/>
            <p:cNvGrpSpPr/>
            <p:nvPr/>
          </p:nvGrpSpPr>
          <p:grpSpPr>
            <a:xfrm>
              <a:off x="5202453" y="2295464"/>
              <a:ext cx="921926" cy="689615"/>
              <a:chOff x="4510498" y="4704097"/>
              <a:chExt cx="2522870" cy="1922135"/>
            </a:xfrm>
          </p:grpSpPr>
          <p:grpSp>
            <p:nvGrpSpPr>
              <p:cNvPr id="25" name="Grupa 24"/>
              <p:cNvGrpSpPr/>
              <p:nvPr/>
            </p:nvGrpSpPr>
            <p:grpSpPr>
              <a:xfrm>
                <a:off x="4510498" y="4704097"/>
                <a:ext cx="2370470" cy="1769735"/>
                <a:chOff x="4510498" y="4704097"/>
                <a:chExt cx="2370470" cy="1769735"/>
              </a:xfrm>
            </p:grpSpPr>
            <p:pic>
              <p:nvPicPr>
                <p:cNvPr id="27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10498" y="4704097"/>
                  <a:ext cx="1303670" cy="702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62898" y="4856497"/>
                  <a:ext cx="1303670" cy="702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9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15298" y="5008897"/>
                  <a:ext cx="1303670" cy="702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0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967698" y="5161297"/>
                  <a:ext cx="1303670" cy="702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1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20098" y="5313697"/>
                  <a:ext cx="1303670" cy="702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2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72498" y="5466097"/>
                  <a:ext cx="1303670" cy="702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3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898" y="5618497"/>
                  <a:ext cx="1303670" cy="702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34" name="Picture 5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77298" y="5770897"/>
                  <a:ext cx="1303670" cy="702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6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698" y="5923297"/>
                <a:ext cx="1303670" cy="7029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6" name="Symbol zastępczy zawartości 2"/>
          <p:cNvSpPr txBox="1">
            <a:spLocks/>
          </p:cNvSpPr>
          <p:nvPr/>
        </p:nvSpPr>
        <p:spPr>
          <a:xfrm rot="16200000">
            <a:off x="4782852" y="2138029"/>
            <a:ext cx="137849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l-PL" i="1" dirty="0" smtClean="0"/>
              <a:t>p </a:t>
            </a:r>
            <a:r>
              <a:rPr lang="pl-PL" dirty="0" smtClean="0"/>
              <a:t>i </a:t>
            </a:r>
            <a:r>
              <a:rPr lang="pl-PL" i="1" dirty="0" smtClean="0"/>
              <a:t>q</a:t>
            </a:r>
            <a:r>
              <a:rPr lang="pl-PL" dirty="0" smtClean="0"/>
              <a:t> &gt;&gt;</a:t>
            </a:r>
            <a:r>
              <a:rPr lang="pl-PL" i="1" dirty="0" smtClean="0"/>
              <a:t>n</a:t>
            </a:r>
            <a:endParaRPr lang="pl-PL" dirty="0"/>
          </a:p>
        </p:txBody>
      </p:sp>
      <p:sp>
        <p:nvSpPr>
          <p:cNvPr id="37" name="Symbol zastępczy zawartości 2"/>
          <p:cNvSpPr txBox="1">
            <a:spLocks/>
          </p:cNvSpPr>
          <p:nvPr/>
        </p:nvSpPr>
        <p:spPr>
          <a:xfrm rot="16200000">
            <a:off x="2550604" y="2210037"/>
            <a:ext cx="1378496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l-PL" i="1" dirty="0" smtClean="0"/>
              <a:t>p </a:t>
            </a:r>
            <a:r>
              <a:rPr lang="pl-PL" dirty="0" smtClean="0"/>
              <a:t>i </a:t>
            </a:r>
            <a:r>
              <a:rPr lang="pl-PL" i="1" dirty="0" smtClean="0"/>
              <a:t>q</a:t>
            </a:r>
            <a:r>
              <a:rPr lang="pl-PL" dirty="0" smtClean="0"/>
              <a:t> &lt;&lt; </a:t>
            </a:r>
            <a:r>
              <a:rPr lang="pl-PL" i="1" dirty="0" smtClean="0"/>
              <a:t>n</a:t>
            </a:r>
            <a:endParaRPr lang="pl-PL" dirty="0"/>
          </a:p>
        </p:txBody>
      </p:sp>
      <p:sp>
        <p:nvSpPr>
          <p:cNvPr id="36" name="Prostokąt 35"/>
          <p:cNvSpPr/>
          <p:nvPr/>
        </p:nvSpPr>
        <p:spPr>
          <a:xfrm>
            <a:off x="33933" y="636216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400" dirty="0" err="1"/>
              <a:t>Lê</a:t>
            </a:r>
            <a:r>
              <a:rPr lang="pl-PL" sz="1400" dirty="0"/>
              <a:t> </a:t>
            </a:r>
            <a:r>
              <a:rPr lang="pl-PL" sz="1400" dirty="0" err="1"/>
              <a:t>Cao</a:t>
            </a:r>
            <a:r>
              <a:rPr lang="pl-PL" sz="1400" dirty="0"/>
              <a:t>, Martin, Robert-</a:t>
            </a:r>
            <a:r>
              <a:rPr lang="pl-PL" sz="1400" dirty="0" err="1"/>
              <a:t>Granié</a:t>
            </a:r>
            <a:r>
              <a:rPr lang="pl-PL" sz="1400" dirty="0"/>
              <a:t>, &amp; </a:t>
            </a:r>
            <a:r>
              <a:rPr lang="pl-PL" sz="1400" dirty="0" err="1"/>
              <a:t>Besse</a:t>
            </a:r>
            <a:r>
              <a:rPr lang="pl-PL" sz="1400" dirty="0"/>
              <a:t>, 2009; </a:t>
            </a:r>
            <a:r>
              <a:rPr lang="pl-PL" sz="1400" dirty="0" err="1"/>
              <a:t>Witten</a:t>
            </a:r>
            <a:r>
              <a:rPr lang="pl-PL" sz="1400" dirty="0"/>
              <a:t> &amp; </a:t>
            </a:r>
            <a:r>
              <a:rPr lang="pl-PL" sz="1400" dirty="0" err="1"/>
              <a:t>Tibshirani</a:t>
            </a:r>
            <a:r>
              <a:rPr lang="pl-PL" sz="1400" dirty="0"/>
              <a:t>, 2009</a:t>
            </a:r>
          </a:p>
        </p:txBody>
      </p:sp>
      <p:cxnSp>
        <p:nvCxnSpPr>
          <p:cNvPr id="42" name="Łącznik prostoliniowy 41"/>
          <p:cNvCxnSpPr/>
          <p:nvPr/>
        </p:nvCxnSpPr>
        <p:spPr>
          <a:xfrm>
            <a:off x="0" y="6362164"/>
            <a:ext cx="413995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7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Podsumowanie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Metody statystyczne stosowane od lat ~1930 są niewystarczające do danych uzyskiwanych w oparciu </a:t>
            </a:r>
            <a:br>
              <a:rPr lang="pl-PL" dirty="0" smtClean="0"/>
            </a:br>
            <a:r>
              <a:rPr lang="pl-PL" dirty="0" smtClean="0"/>
              <a:t>o techniki wysokoprzepustowe </a:t>
            </a:r>
          </a:p>
          <a:p>
            <a:r>
              <a:rPr lang="pl-PL" dirty="0" smtClean="0"/>
              <a:t>Metody uwzględniające wszystkie dostępne zmienne (z różnych poziomów komórkowych), na podstawie których można uzyskać maksymalnie dużą porcję informacji są już obecnie i będą w przyszłości podstawowymi narzędziami analitycznymi.</a:t>
            </a:r>
          </a:p>
          <a:p>
            <a:r>
              <a:rPr lang="pl-PL" dirty="0" smtClean="0"/>
              <a:t>Niektóre z obecnie stosowanych metod wymaga modyfikacji (obecnie są mało efektywne, albo </a:t>
            </a:r>
            <a:r>
              <a:rPr lang="pl-PL" dirty="0" err="1" smtClean="0"/>
              <a:t>uzykiwane</a:t>
            </a:r>
            <a:r>
              <a:rPr lang="pl-PL" dirty="0" smtClean="0"/>
              <a:t> wyniki są trudne do interpretacji) </a:t>
            </a:r>
          </a:p>
          <a:p>
            <a:r>
              <a:rPr lang="pl-PL" dirty="0" smtClean="0"/>
              <a:t>Istnieje potrzeba opracowania </a:t>
            </a:r>
            <a:r>
              <a:rPr lang="pl-PL" dirty="0" err="1" smtClean="0"/>
              <a:t>nowch</a:t>
            </a:r>
            <a:r>
              <a:rPr lang="pl-PL" dirty="0" smtClean="0"/>
              <a:t> propozycji metod obliczeniowych uwzględniających </a:t>
            </a:r>
            <a:r>
              <a:rPr lang="pl-PL" dirty="0" err="1" smtClean="0"/>
              <a:t>wielowymiarowość</a:t>
            </a:r>
            <a:r>
              <a:rPr lang="pl-PL" dirty="0" smtClean="0"/>
              <a:t> procesów komórkowych</a:t>
            </a:r>
          </a:p>
        </p:txBody>
      </p:sp>
    </p:spTree>
    <p:extLst>
      <p:ext uri="{BB962C8B-B14F-4D97-AF65-F5344CB8AC3E}">
        <p14:creationId xmlns:p14="http://schemas.microsoft.com/office/powerpoint/2010/main" val="135936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Dane „</a:t>
            </a:r>
            <a:r>
              <a:rPr lang="pl-PL" dirty="0" err="1" smtClean="0"/>
              <a:t>omics</a:t>
            </a:r>
            <a:r>
              <a:rPr lang="pl-PL" dirty="0" smtClean="0"/>
              <a:t>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4896544" cy="2448272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Genomika </a:t>
            </a:r>
            <a:r>
              <a:rPr lang="pl-PL" dirty="0"/>
              <a:t>(ang. </a:t>
            </a:r>
            <a:r>
              <a:rPr lang="pl-PL" i="1" dirty="0" err="1"/>
              <a:t>Gen</a:t>
            </a:r>
            <a:r>
              <a:rPr lang="pl-PL" b="1" i="1" dirty="0" err="1"/>
              <a:t>omics</a:t>
            </a:r>
            <a:r>
              <a:rPr lang="pl-PL" dirty="0" smtClean="0"/>
              <a:t>)</a:t>
            </a:r>
          </a:p>
          <a:p>
            <a:r>
              <a:rPr lang="pl-PL" dirty="0" err="1"/>
              <a:t>Transkryptomika</a:t>
            </a:r>
            <a:r>
              <a:rPr lang="pl-PL" dirty="0"/>
              <a:t> (ang. </a:t>
            </a:r>
            <a:r>
              <a:rPr lang="pl-PL" i="1" dirty="0" err="1"/>
              <a:t>Transcript</a:t>
            </a:r>
            <a:r>
              <a:rPr lang="pl-PL" b="1" i="1" dirty="0" err="1"/>
              <a:t>omics</a:t>
            </a:r>
            <a:r>
              <a:rPr lang="pl-PL" dirty="0" smtClean="0"/>
              <a:t>)</a:t>
            </a:r>
            <a:endParaRPr lang="pl-PL" dirty="0"/>
          </a:p>
          <a:p>
            <a:r>
              <a:rPr lang="pl-PL" dirty="0" err="1"/>
              <a:t>Proteomika</a:t>
            </a:r>
            <a:r>
              <a:rPr lang="pl-PL" dirty="0"/>
              <a:t> (ang. </a:t>
            </a:r>
            <a:r>
              <a:rPr lang="pl-PL" i="1" dirty="0" err="1"/>
              <a:t>Prote</a:t>
            </a:r>
            <a:r>
              <a:rPr lang="pl-PL" b="1" i="1" dirty="0" err="1"/>
              <a:t>omics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Metabolomika</a:t>
            </a:r>
            <a:r>
              <a:rPr lang="pl-PL" dirty="0" smtClean="0"/>
              <a:t> (ang. </a:t>
            </a:r>
            <a:r>
              <a:rPr lang="pl-PL" i="1" dirty="0" err="1" smtClean="0"/>
              <a:t>Metabol</a:t>
            </a:r>
            <a:r>
              <a:rPr lang="pl-PL" b="1" i="1" dirty="0" err="1" smtClean="0"/>
              <a:t>omics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Metabolomika</a:t>
            </a:r>
            <a:r>
              <a:rPr lang="pl-PL" dirty="0" smtClean="0"/>
              <a:t> (ang. </a:t>
            </a:r>
            <a:r>
              <a:rPr lang="pl-PL" i="1" dirty="0" err="1" smtClean="0"/>
              <a:t>Metabon</a:t>
            </a:r>
            <a:r>
              <a:rPr lang="pl-PL" b="1" i="1" dirty="0" err="1" smtClean="0"/>
              <a:t>omics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Bionomika</a:t>
            </a:r>
            <a:r>
              <a:rPr lang="pl-PL" dirty="0" smtClean="0"/>
              <a:t> (ang. </a:t>
            </a:r>
            <a:r>
              <a:rPr lang="pl-PL" i="1" dirty="0" err="1" smtClean="0"/>
              <a:t>Bion</a:t>
            </a:r>
            <a:r>
              <a:rPr lang="pl-PL" b="1" i="1" dirty="0" err="1" smtClean="0"/>
              <a:t>omics</a:t>
            </a:r>
            <a:r>
              <a:rPr lang="pl-PL" dirty="0" smtClean="0"/>
              <a:t>)</a:t>
            </a:r>
          </a:p>
          <a:p>
            <a:r>
              <a:rPr lang="pl-PL" dirty="0" err="1" smtClean="0"/>
              <a:t>Toksykogenomika</a:t>
            </a:r>
            <a:r>
              <a:rPr lang="pl-PL" dirty="0" smtClean="0"/>
              <a:t> (ang. </a:t>
            </a:r>
            <a:r>
              <a:rPr lang="pl-PL" i="1" dirty="0" err="1" smtClean="0"/>
              <a:t>Toxicogen</a:t>
            </a:r>
            <a:r>
              <a:rPr lang="pl-PL" b="1" i="1" dirty="0" err="1" smtClean="0"/>
              <a:t>omics</a:t>
            </a:r>
            <a:r>
              <a:rPr lang="pl-PL" dirty="0" smtClean="0"/>
              <a:t>)</a:t>
            </a:r>
          </a:p>
          <a:p>
            <a:pPr marL="114300" indent="0"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967" y="4221088"/>
            <a:ext cx="3522433" cy="201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/>
          <p:cNvSpPr txBox="1"/>
          <p:nvPr/>
        </p:nvSpPr>
        <p:spPr>
          <a:xfrm>
            <a:off x="755576" y="4149080"/>
            <a:ext cx="3450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 smtClean="0"/>
              <a:t>Cel: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wskazanie </a:t>
            </a:r>
            <a:r>
              <a:rPr lang="pl-PL" dirty="0" err="1" smtClean="0"/>
              <a:t>biomarkerów</a:t>
            </a:r>
            <a:r>
              <a:rPr lang="pl-PL" dirty="0" smtClean="0"/>
              <a:t> i zrozumienie związku pomiędzy komponentami molekularnymi i komórkowymi.  </a:t>
            </a:r>
            <a:br>
              <a:rPr lang="pl-PL" dirty="0" smtClean="0"/>
            </a:b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Storzenie</a:t>
            </a:r>
            <a:r>
              <a:rPr lang="pl-PL" dirty="0" smtClean="0"/>
              <a:t> nowych diagnostycznych narzędzi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947008" y="1412776"/>
            <a:ext cx="37294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pl-PL" u="sng" dirty="0" smtClean="0"/>
              <a:t>Co mają wspólnego?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Pięć ostatnich liter w nazwie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Wiele zmiennych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Niewiele obserwacji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dirty="0" smtClean="0"/>
              <a:t>Opisują procesy biologiczne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dirty="0"/>
          </a:p>
        </p:txBody>
      </p:sp>
      <p:cxnSp>
        <p:nvCxnSpPr>
          <p:cNvPr id="9" name="Łącznik prostoliniowy 8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9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99968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Wielowymiarowa Analiza Danych Biomedycznych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9208" y="1672208"/>
            <a:ext cx="6203032" cy="154076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pl-PL" dirty="0" smtClean="0"/>
              <a:t>Pozwala na analizę:</a:t>
            </a:r>
            <a:endParaRPr lang="pl-PL" dirty="0"/>
          </a:p>
          <a:p>
            <a:r>
              <a:rPr lang="pl-PL" dirty="0" smtClean="0"/>
              <a:t>struktury powiązań</a:t>
            </a:r>
          </a:p>
          <a:p>
            <a:r>
              <a:rPr lang="pl-PL" dirty="0"/>
              <a:t>w</a:t>
            </a:r>
            <a:r>
              <a:rPr lang="pl-PL" dirty="0" smtClean="0"/>
              <a:t>spółzależności między zmiennymi</a:t>
            </a:r>
          </a:p>
          <a:p>
            <a:r>
              <a:rPr lang="pl-PL" dirty="0" smtClean="0"/>
              <a:t>Identyfikacji obserwacji odstających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35496" y="5818038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pl-PL" dirty="0" smtClean="0"/>
              <a:t>Cel: „ekstrahowanie” informacji uwzględniając wszystkie zmienne ze zbioru (-ów) danych równocześnie</a:t>
            </a:r>
          </a:p>
          <a:p>
            <a:endParaRPr lang="pl-PL" dirty="0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480392" y="3284984"/>
            <a:ext cx="7620000" cy="24482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buFont typeface="Arial" pitchFamily="34" charset="0"/>
              <a:buNone/>
            </a:pPr>
            <a:r>
              <a:rPr lang="pl-PL" dirty="0" smtClean="0"/>
              <a:t>Sprowadza się do:</a:t>
            </a:r>
          </a:p>
          <a:p>
            <a:r>
              <a:rPr lang="pl-PL" dirty="0" smtClean="0"/>
              <a:t>Redukcji lub uproszczenia struktury danych</a:t>
            </a:r>
          </a:p>
          <a:p>
            <a:r>
              <a:rPr lang="pl-PL" dirty="0" smtClean="0"/>
              <a:t>Klasyfikacji zmiennych lub obiektów do określonych grup</a:t>
            </a:r>
          </a:p>
          <a:p>
            <a:r>
              <a:rPr lang="pl-PL" dirty="0" smtClean="0"/>
              <a:t>Identyfikacji współzależności między zmiennymi</a:t>
            </a:r>
          </a:p>
          <a:p>
            <a:r>
              <a:rPr lang="pl-PL" dirty="0" smtClean="0"/>
              <a:t>Przewidywania związków między zmiennymi</a:t>
            </a:r>
          </a:p>
          <a:p>
            <a:r>
              <a:rPr lang="pl-PL" dirty="0" smtClean="0"/>
              <a:t>Konstrukcji i testowania hipotez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</p:txBody>
      </p:sp>
      <p:cxnSp>
        <p:nvCxnSpPr>
          <p:cNvPr id="6" name="Łącznik prostoliniowy 5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47314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400" dirty="0" smtClean="0"/>
              <a:t>Przykłady wielowymiarowych metod analizy danych</a:t>
            </a:r>
            <a:endParaRPr lang="pl-PL" sz="4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72816"/>
            <a:ext cx="7620000" cy="4032448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pl-PL" dirty="0" smtClean="0"/>
              <a:t>Wielowymiarowe analizy przez projekcję</a:t>
            </a:r>
          </a:p>
          <a:p>
            <a:r>
              <a:rPr lang="pl-PL" dirty="0" smtClean="0"/>
              <a:t>Przykłady analizy </a:t>
            </a:r>
            <a:r>
              <a:rPr lang="pl-PL" dirty="0"/>
              <a:t>czynnikowej</a:t>
            </a:r>
          </a:p>
          <a:p>
            <a:r>
              <a:rPr lang="pl-PL" dirty="0" smtClean="0"/>
              <a:t>Biorą </a:t>
            </a:r>
            <a:r>
              <a:rPr lang="pl-PL" dirty="0"/>
              <a:t>pod uwagę wszystkie zmienne na raz</a:t>
            </a:r>
          </a:p>
          <a:p>
            <a:r>
              <a:rPr lang="pl-PL" dirty="0" smtClean="0"/>
              <a:t>Znajdują </a:t>
            </a:r>
            <a:r>
              <a:rPr lang="pl-PL" dirty="0"/>
              <a:t>zasadnicze trendy = „zmienne ukryte”</a:t>
            </a:r>
          </a:p>
          <a:p>
            <a:r>
              <a:rPr lang="pl-PL" dirty="0" smtClean="0"/>
              <a:t>Pozwalają zidentyfikować obserwacje odstające</a:t>
            </a:r>
          </a:p>
          <a:p>
            <a:r>
              <a:rPr lang="pl-PL" dirty="0" smtClean="0"/>
              <a:t>Stabilne modele</a:t>
            </a:r>
          </a:p>
          <a:p>
            <a:endParaRPr lang="pl-PL" dirty="0" smtClean="0"/>
          </a:p>
          <a:p>
            <a:pPr marL="114300" indent="0">
              <a:buNone/>
            </a:pPr>
            <a:r>
              <a:rPr lang="pl-PL" u="sng" dirty="0" smtClean="0"/>
              <a:t>Przykłady:</a:t>
            </a:r>
          </a:p>
          <a:p>
            <a:r>
              <a:rPr lang="pl-PL" dirty="0" smtClean="0"/>
              <a:t>PCA</a:t>
            </a:r>
            <a:r>
              <a:rPr lang="pl-PL" dirty="0"/>
              <a:t>, IPCA, </a:t>
            </a:r>
            <a:r>
              <a:rPr lang="pl-PL" dirty="0" err="1"/>
              <a:t>sPCA</a:t>
            </a:r>
            <a:r>
              <a:rPr lang="pl-PL" dirty="0"/>
              <a:t>, </a:t>
            </a:r>
            <a:r>
              <a:rPr lang="pl-PL" dirty="0" err="1"/>
              <a:t>sIPCA</a:t>
            </a:r>
            <a:endParaRPr lang="pl-PL" dirty="0"/>
          </a:p>
          <a:p>
            <a:r>
              <a:rPr lang="pl-PL" dirty="0"/>
              <a:t>PLS , </a:t>
            </a:r>
            <a:r>
              <a:rPr lang="pl-PL" dirty="0" err="1"/>
              <a:t>sPLS</a:t>
            </a:r>
            <a:r>
              <a:rPr lang="pl-PL" dirty="0"/>
              <a:t>, PLS-DA, </a:t>
            </a:r>
            <a:r>
              <a:rPr lang="pl-PL" dirty="0" err="1" smtClean="0"/>
              <a:t>sPLS</a:t>
            </a:r>
            <a:r>
              <a:rPr lang="pl-PL" dirty="0" smtClean="0"/>
              <a:t>-DA, OPLS-DA </a:t>
            </a:r>
            <a:endParaRPr lang="pl-PL" dirty="0"/>
          </a:p>
          <a:p>
            <a:r>
              <a:rPr lang="pl-PL" dirty="0"/>
              <a:t>CCA, </a:t>
            </a:r>
            <a:r>
              <a:rPr lang="pl-PL" dirty="0" err="1"/>
              <a:t>rCCA</a:t>
            </a:r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32103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PCA – analiza głównych składowych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68760"/>
            <a:ext cx="7620000" cy="4800600"/>
          </a:xfrm>
        </p:spPr>
        <p:txBody>
          <a:bodyPr/>
          <a:lstStyle/>
          <a:p>
            <a:pPr marL="114300" indent="0">
              <a:buNone/>
            </a:pPr>
            <a:r>
              <a:rPr lang="pl-PL" dirty="0" smtClean="0"/>
              <a:t>Analiza pozwalająca na: </a:t>
            </a:r>
          </a:p>
          <a:p>
            <a:r>
              <a:rPr lang="pl-PL" dirty="0" smtClean="0"/>
              <a:t>redukcje wymiarów przez projekcję</a:t>
            </a:r>
            <a:endParaRPr lang="pl-PL" dirty="0"/>
          </a:p>
        </p:txBody>
      </p:sp>
      <p:grpSp>
        <p:nvGrpSpPr>
          <p:cNvPr id="4" name="Grupa 3"/>
          <p:cNvGrpSpPr/>
          <p:nvPr/>
        </p:nvGrpSpPr>
        <p:grpSpPr>
          <a:xfrm>
            <a:off x="500424" y="3174082"/>
            <a:ext cx="7599968" cy="2343150"/>
            <a:chOff x="788456" y="2323356"/>
            <a:chExt cx="7599968" cy="234315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2016" y="3085400"/>
              <a:ext cx="720080" cy="68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696" y="2520998"/>
              <a:ext cx="158115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648076"/>
              <a:ext cx="2232248" cy="1439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7846" y="2323356"/>
              <a:ext cx="1238250" cy="23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Strzałka w lewo 8"/>
            <p:cNvSpPr/>
            <p:nvPr/>
          </p:nvSpPr>
          <p:spPr>
            <a:xfrm rot="10800000">
              <a:off x="5508104" y="3169569"/>
              <a:ext cx="576064" cy="50405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0" name="Strzałka w lewo 9"/>
            <p:cNvSpPr/>
            <p:nvPr/>
          </p:nvSpPr>
          <p:spPr>
            <a:xfrm rot="10800000">
              <a:off x="3513609" y="3169568"/>
              <a:ext cx="576064" cy="504056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cxnSp>
        <p:nvCxnSpPr>
          <p:cNvPr id="11" name="Łącznik prostoliniowy 10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30914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PCA – co to jest projekcja?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248472"/>
          </a:xfrm>
        </p:spPr>
        <p:txBody>
          <a:bodyPr/>
          <a:lstStyle/>
          <a:p>
            <a:r>
              <a:rPr lang="pl-PL" dirty="0" smtClean="0"/>
              <a:t>Geometrycznie</a:t>
            </a:r>
            <a:br>
              <a:rPr lang="pl-PL" dirty="0" smtClean="0"/>
            </a:br>
            <a:r>
              <a:rPr lang="pl-PL" dirty="0" smtClean="0"/>
              <a:t>Chmura </a:t>
            </a:r>
            <a:r>
              <a:rPr lang="pl-PL" dirty="0"/>
              <a:t>punktów w </a:t>
            </a:r>
            <a:r>
              <a:rPr lang="pl-PL" dirty="0" smtClean="0"/>
              <a:t>„q” </a:t>
            </a:r>
            <a:r>
              <a:rPr lang="pl-PL" dirty="0"/>
              <a:t>wymiarowej</a:t>
            </a:r>
            <a:br>
              <a:rPr lang="pl-PL" dirty="0"/>
            </a:br>
            <a:r>
              <a:rPr lang="pl-PL" dirty="0" smtClean="0"/>
              <a:t>przestrzeni („q” </a:t>
            </a:r>
            <a:r>
              <a:rPr lang="pl-PL" dirty="0"/>
              <a:t>= liczba zmiennych) jest</a:t>
            </a:r>
            <a:br>
              <a:rPr lang="pl-PL" dirty="0"/>
            </a:br>
            <a:r>
              <a:rPr lang="pl-PL" dirty="0" smtClean="0"/>
              <a:t>rzutowana na  płaszczyznę (projekcja na </a:t>
            </a:r>
            <a:br>
              <a:rPr lang="pl-PL" dirty="0" smtClean="0"/>
            </a:br>
            <a:r>
              <a:rPr lang="pl-PL" dirty="0" smtClean="0"/>
              <a:t>płaszczyźnie) - punkty </a:t>
            </a:r>
            <a:r>
              <a:rPr lang="pl-PL" dirty="0"/>
              <a:t>są wyświetlane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tej płaszczyźnie</a:t>
            </a:r>
            <a:r>
              <a:rPr lang="pl-PL" dirty="0" smtClean="0"/>
              <a:t>.</a:t>
            </a:r>
          </a:p>
          <a:p>
            <a:pPr marL="114300" indent="0">
              <a:buNone/>
            </a:pPr>
            <a:endParaRPr lang="pl-PL" dirty="0" smtClean="0"/>
          </a:p>
          <a:p>
            <a:r>
              <a:rPr lang="pl-PL" dirty="0" smtClean="0"/>
              <a:t>Algebraicznie</a:t>
            </a:r>
            <a:br>
              <a:rPr lang="pl-PL" dirty="0" smtClean="0"/>
            </a:br>
            <a:r>
              <a:rPr lang="pl-PL" dirty="0" smtClean="0"/>
              <a:t>Sumuje informacje z obserwacji i tworzy </a:t>
            </a:r>
            <a:br>
              <a:rPr lang="pl-PL" dirty="0" smtClean="0"/>
            </a:br>
            <a:r>
              <a:rPr lang="pl-PL" dirty="0" smtClean="0"/>
              <a:t>nowe zmienne (zmienne </a:t>
            </a:r>
            <a:r>
              <a:rPr lang="pl-PL" dirty="0" err="1" smtClean="0"/>
              <a:t>latentne</a:t>
            </a:r>
            <a:r>
              <a:rPr lang="pl-PL" dirty="0" smtClean="0"/>
              <a:t>) </a:t>
            </a:r>
            <a:endParaRPr lang="pl-PL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700808"/>
            <a:ext cx="3262312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Łącznik prostoliniowy 12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076920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PCA – redukcja wymiarów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187220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r>
              <a:rPr lang="pl-PL" dirty="0" smtClean="0"/>
              <a:t>Dwie zmienne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pPr marL="114300" indent="0">
              <a:buNone/>
            </a:pPr>
            <a:endParaRPr lang="pl-PL" dirty="0" smtClean="0"/>
          </a:p>
          <a:p>
            <a:endParaRPr lang="pl-PL" dirty="0"/>
          </a:p>
        </p:txBody>
      </p:sp>
      <p:grpSp>
        <p:nvGrpSpPr>
          <p:cNvPr id="4102" name="Grupa 4101"/>
          <p:cNvGrpSpPr/>
          <p:nvPr/>
        </p:nvGrpSpPr>
        <p:grpSpPr>
          <a:xfrm>
            <a:off x="5804297" y="4152775"/>
            <a:ext cx="2152079" cy="2156545"/>
            <a:chOff x="5804297" y="4152775"/>
            <a:chExt cx="2152079" cy="2156545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4297" y="4152775"/>
              <a:ext cx="1085279" cy="1089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7" name="Grupa 4096"/>
            <p:cNvGrpSpPr/>
            <p:nvPr/>
          </p:nvGrpSpPr>
          <p:grpSpPr>
            <a:xfrm>
              <a:off x="5956697" y="4305175"/>
              <a:ext cx="1999679" cy="2004145"/>
              <a:chOff x="5956697" y="4305175"/>
              <a:chExt cx="1999679" cy="2004145"/>
            </a:xfrm>
          </p:grpSpPr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6697" y="4305175"/>
                <a:ext cx="1085279" cy="1089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09097" y="4457575"/>
                <a:ext cx="1085279" cy="1089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61497" y="4609975"/>
                <a:ext cx="1085279" cy="1089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897" y="4762375"/>
                <a:ext cx="1085279" cy="1089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6297" y="4914775"/>
                <a:ext cx="1085279" cy="1089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8697" y="5067175"/>
                <a:ext cx="1085279" cy="1089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1097" y="5219575"/>
                <a:ext cx="1085279" cy="10897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" name="Grupa 28"/>
          <p:cNvGrpSpPr/>
          <p:nvPr/>
        </p:nvGrpSpPr>
        <p:grpSpPr>
          <a:xfrm>
            <a:off x="4211960" y="1340743"/>
            <a:ext cx="3456384" cy="1800225"/>
            <a:chOff x="179512" y="2060848"/>
            <a:chExt cx="3456384" cy="1800225"/>
          </a:xfrm>
        </p:grpSpPr>
        <p:grpSp>
          <p:nvGrpSpPr>
            <p:cNvPr id="19" name="Grupa 18"/>
            <p:cNvGrpSpPr/>
            <p:nvPr/>
          </p:nvGrpSpPr>
          <p:grpSpPr>
            <a:xfrm>
              <a:off x="179512" y="2060848"/>
              <a:ext cx="3456384" cy="1800225"/>
              <a:chOff x="179512" y="2060848"/>
              <a:chExt cx="3456384" cy="1800225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096" y="2060848"/>
                <a:ext cx="2971800" cy="1800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Nawias klamrowy zamykający 3"/>
              <p:cNvSpPr/>
              <p:nvPr/>
            </p:nvSpPr>
            <p:spPr>
              <a:xfrm rot="10800000">
                <a:off x="467543" y="2492896"/>
                <a:ext cx="293315" cy="1080120"/>
              </a:xfrm>
              <a:prstGeom prst="rightBrac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ole tekstowe 4"/>
              <p:cNvSpPr txBox="1"/>
              <p:nvPr/>
            </p:nvSpPr>
            <p:spPr>
              <a:xfrm>
                <a:off x="179512" y="285293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smtClean="0"/>
                  <a:t>n</a:t>
                </a:r>
                <a:endParaRPr lang="pl-PL" dirty="0"/>
              </a:p>
            </p:txBody>
          </p:sp>
        </p:grpSp>
        <p:grpSp>
          <p:nvGrpSpPr>
            <p:cNvPr id="20" name="Grupa 19"/>
            <p:cNvGrpSpPr/>
            <p:nvPr/>
          </p:nvGrpSpPr>
          <p:grpSpPr>
            <a:xfrm>
              <a:off x="878948" y="2168859"/>
              <a:ext cx="812732" cy="313160"/>
              <a:chOff x="878948" y="2168859"/>
              <a:chExt cx="812732" cy="313160"/>
            </a:xfrm>
          </p:grpSpPr>
          <p:sp>
            <p:nvSpPr>
              <p:cNvPr id="7" name="Prostokąt 6"/>
              <p:cNvSpPr/>
              <p:nvPr/>
            </p:nvSpPr>
            <p:spPr>
              <a:xfrm>
                <a:off x="971600" y="2224609"/>
                <a:ext cx="216024" cy="196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1" name="Prostokąt 20"/>
              <p:cNvSpPr/>
              <p:nvPr/>
            </p:nvSpPr>
            <p:spPr>
              <a:xfrm>
                <a:off x="1331640" y="2224609"/>
                <a:ext cx="216024" cy="196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6" name="pole tekstowe 5"/>
              <p:cNvSpPr txBox="1"/>
              <p:nvPr/>
            </p:nvSpPr>
            <p:spPr>
              <a:xfrm>
                <a:off x="878948" y="2168859"/>
                <a:ext cx="40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/>
                  <a:t>q1</a:t>
                </a:r>
                <a:endParaRPr lang="pl-PL" sz="1400" dirty="0"/>
              </a:p>
            </p:txBody>
          </p:sp>
          <p:sp>
            <p:nvSpPr>
              <p:cNvPr id="25" name="pole tekstowe 24"/>
              <p:cNvSpPr txBox="1"/>
              <p:nvPr/>
            </p:nvSpPr>
            <p:spPr>
              <a:xfrm>
                <a:off x="1290353" y="2174242"/>
                <a:ext cx="40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/>
                  <a:t>q2</a:t>
                </a:r>
                <a:endParaRPr lang="pl-PL" sz="1400" dirty="0"/>
              </a:p>
            </p:txBody>
          </p:sp>
        </p:grpSp>
      </p:grpSp>
      <p:grpSp>
        <p:nvGrpSpPr>
          <p:cNvPr id="31" name="Grupa 30"/>
          <p:cNvGrpSpPr/>
          <p:nvPr/>
        </p:nvGrpSpPr>
        <p:grpSpPr>
          <a:xfrm>
            <a:off x="462262" y="3966170"/>
            <a:ext cx="4181746" cy="2343150"/>
            <a:chOff x="246238" y="4581128"/>
            <a:chExt cx="4181746" cy="2343150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859" y="4581128"/>
              <a:ext cx="3667125" cy="2343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Nawias klamrowy zamykający 16"/>
            <p:cNvSpPr/>
            <p:nvPr/>
          </p:nvSpPr>
          <p:spPr>
            <a:xfrm rot="10800000">
              <a:off x="534269" y="5229200"/>
              <a:ext cx="293315" cy="108012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8" name="pole tekstowe 17"/>
            <p:cNvSpPr txBox="1"/>
            <p:nvPr/>
          </p:nvSpPr>
          <p:spPr>
            <a:xfrm>
              <a:off x="246238" y="5589240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 smtClean="0"/>
                <a:t>n</a:t>
              </a:r>
              <a:endParaRPr lang="pl-PL" dirty="0"/>
            </a:p>
          </p:txBody>
        </p:sp>
        <p:grpSp>
          <p:nvGrpSpPr>
            <p:cNvPr id="30" name="Grupa 29"/>
            <p:cNvGrpSpPr/>
            <p:nvPr/>
          </p:nvGrpSpPr>
          <p:grpSpPr>
            <a:xfrm>
              <a:off x="878948" y="4916040"/>
              <a:ext cx="1172772" cy="313160"/>
              <a:chOff x="878948" y="4869160"/>
              <a:chExt cx="1172772" cy="313160"/>
            </a:xfrm>
          </p:grpSpPr>
          <p:sp>
            <p:nvSpPr>
              <p:cNvPr id="22" name="Prostokąt 21"/>
              <p:cNvSpPr/>
              <p:nvPr/>
            </p:nvSpPr>
            <p:spPr>
              <a:xfrm>
                <a:off x="971600" y="4914033"/>
                <a:ext cx="216024" cy="196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3" name="Prostokąt 22"/>
              <p:cNvSpPr/>
              <p:nvPr/>
            </p:nvSpPr>
            <p:spPr>
              <a:xfrm>
                <a:off x="1331640" y="4914033"/>
                <a:ext cx="216024" cy="196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4" name="Prostokąt 23"/>
              <p:cNvSpPr/>
              <p:nvPr/>
            </p:nvSpPr>
            <p:spPr>
              <a:xfrm>
                <a:off x="1691680" y="4914033"/>
                <a:ext cx="216024" cy="1962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26" name="pole tekstowe 25"/>
              <p:cNvSpPr txBox="1"/>
              <p:nvPr/>
            </p:nvSpPr>
            <p:spPr>
              <a:xfrm>
                <a:off x="878948" y="4869160"/>
                <a:ext cx="40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/>
                  <a:t>q1</a:t>
                </a:r>
                <a:endParaRPr lang="pl-PL" sz="1400" dirty="0"/>
              </a:p>
            </p:txBody>
          </p:sp>
          <p:sp>
            <p:nvSpPr>
              <p:cNvPr id="27" name="pole tekstowe 26"/>
              <p:cNvSpPr txBox="1"/>
              <p:nvPr/>
            </p:nvSpPr>
            <p:spPr>
              <a:xfrm>
                <a:off x="1290353" y="4874543"/>
                <a:ext cx="40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/>
                  <a:t>q2</a:t>
                </a:r>
                <a:endParaRPr lang="pl-PL" sz="1400" dirty="0"/>
              </a:p>
            </p:txBody>
          </p:sp>
          <p:sp>
            <p:nvSpPr>
              <p:cNvPr id="28" name="pole tekstowe 27"/>
              <p:cNvSpPr txBox="1"/>
              <p:nvPr/>
            </p:nvSpPr>
            <p:spPr>
              <a:xfrm>
                <a:off x="1650393" y="4874543"/>
                <a:ext cx="40132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1400" dirty="0" smtClean="0"/>
                  <a:t>q3</a:t>
                </a:r>
                <a:endParaRPr lang="pl-PL" sz="1400" dirty="0"/>
              </a:p>
            </p:txBody>
          </p:sp>
        </p:grpSp>
      </p:grpSp>
      <p:sp>
        <p:nvSpPr>
          <p:cNvPr id="15" name="Nawias klamrowy otwierający 14"/>
          <p:cNvSpPr/>
          <p:nvPr/>
        </p:nvSpPr>
        <p:spPr>
          <a:xfrm rot="18958061">
            <a:off x="5861330" y="5105798"/>
            <a:ext cx="566518" cy="165173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5707583" y="6021288"/>
            <a:ext cx="448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</a:t>
            </a:r>
            <a:endParaRPr lang="pl-PL" dirty="0"/>
          </a:p>
        </p:txBody>
      </p:sp>
      <p:sp>
        <p:nvSpPr>
          <p:cNvPr id="4096" name="pole tekstowe 4095"/>
          <p:cNvSpPr txBox="1"/>
          <p:nvPr/>
        </p:nvSpPr>
        <p:spPr>
          <a:xfrm>
            <a:off x="606276" y="3140968"/>
            <a:ext cx="2813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Trzy zmienne (i więcej)</a:t>
            </a:r>
          </a:p>
          <a:p>
            <a:endParaRPr lang="pl-PL" dirty="0"/>
          </a:p>
        </p:txBody>
      </p:sp>
      <p:cxnSp>
        <p:nvCxnSpPr>
          <p:cNvPr id="39" name="Łącznik prostoliniowy 38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8536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animBg="1"/>
      <p:bldP spid="16" grpId="0"/>
      <p:bldP spid="409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PCA – model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3268960"/>
          </a:xfrm>
        </p:spPr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pl-PL" dirty="0"/>
              <a:t>Model PCA sprowadza się do zapisu:</a:t>
            </a:r>
          </a:p>
          <a:p>
            <a:pPr marL="114300" indent="0">
              <a:buNone/>
            </a:pPr>
            <a:r>
              <a:rPr lang="pl-PL" b="1" dirty="0"/>
              <a:t>X = TP</a:t>
            </a:r>
            <a:r>
              <a:rPr lang="pl-PL" b="1" baseline="30000" dirty="0"/>
              <a:t>T</a:t>
            </a:r>
            <a:r>
              <a:rPr lang="pl-PL" b="1" dirty="0"/>
              <a:t> + </a:t>
            </a:r>
            <a:r>
              <a:rPr lang="pl-PL" b="1" dirty="0" smtClean="0"/>
              <a:t>E</a:t>
            </a:r>
          </a:p>
          <a:p>
            <a:pPr marL="114300" indent="0">
              <a:buNone/>
            </a:pPr>
            <a:endParaRPr lang="pl-PL" dirty="0"/>
          </a:p>
          <a:p>
            <a:r>
              <a:rPr lang="pl-PL" dirty="0"/>
              <a:t>Gdzie:</a:t>
            </a:r>
          </a:p>
          <a:p>
            <a:r>
              <a:rPr lang="pl-PL" dirty="0"/>
              <a:t>k – liczba głównych składowych (ang. </a:t>
            </a:r>
            <a:r>
              <a:rPr lang="pl-PL" dirty="0" err="1"/>
              <a:t>components</a:t>
            </a:r>
            <a:r>
              <a:rPr lang="pl-PL" dirty="0"/>
              <a:t>) </a:t>
            </a:r>
          </a:p>
          <a:p>
            <a:r>
              <a:rPr lang="pl-PL" dirty="0"/>
              <a:t>n; p – to odpowiednio liczba próbek/obserwacji i liczba zmiennych</a:t>
            </a:r>
          </a:p>
          <a:p>
            <a:r>
              <a:rPr lang="pl-PL" dirty="0"/>
              <a:t>T – macierz wyników o wymiarach </a:t>
            </a:r>
            <a:r>
              <a:rPr lang="pl-PL" i="1" dirty="0"/>
              <a:t>p x k</a:t>
            </a:r>
            <a:r>
              <a:rPr lang="pl-PL" dirty="0"/>
              <a:t> (ang. </a:t>
            </a:r>
            <a:r>
              <a:rPr lang="pl-PL" dirty="0" err="1"/>
              <a:t>scores</a:t>
            </a:r>
            <a:r>
              <a:rPr lang="pl-PL" dirty="0"/>
              <a:t>)</a:t>
            </a:r>
          </a:p>
          <a:p>
            <a:r>
              <a:rPr lang="pl-PL" dirty="0"/>
              <a:t>P – macierz współrzędnych czynnikowych o wymiarach </a:t>
            </a:r>
            <a:r>
              <a:rPr lang="pl-PL" i="1" dirty="0"/>
              <a:t>n x k</a:t>
            </a:r>
            <a:r>
              <a:rPr lang="pl-PL" dirty="0"/>
              <a:t> (ładunki czynnikowe) (ang. </a:t>
            </a:r>
            <a:r>
              <a:rPr lang="pl-PL" dirty="0" err="1"/>
              <a:t>loadings</a:t>
            </a:r>
            <a:r>
              <a:rPr lang="pl-PL" dirty="0"/>
              <a:t>)</a:t>
            </a:r>
          </a:p>
          <a:p>
            <a:r>
              <a:rPr lang="pl-PL" dirty="0"/>
              <a:t>E – niewyjaśniona część X o wymiarach </a:t>
            </a:r>
            <a:r>
              <a:rPr lang="pl-PL" i="1" dirty="0"/>
              <a:t>n x p</a:t>
            </a:r>
            <a:endParaRPr lang="pl-PL" dirty="0"/>
          </a:p>
          <a:p>
            <a:endParaRPr lang="pl-PL" dirty="0"/>
          </a:p>
        </p:txBody>
      </p:sp>
      <p:cxnSp>
        <p:nvCxnSpPr>
          <p:cNvPr id="4" name="Łącznik prostoliniowy 3"/>
          <p:cNvCxnSpPr/>
          <p:nvPr/>
        </p:nvCxnSpPr>
        <p:spPr>
          <a:xfrm>
            <a:off x="5220072" y="6597352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/>
          <p:cNvSpPr txBox="1"/>
          <p:nvPr/>
        </p:nvSpPr>
        <p:spPr>
          <a:xfrm>
            <a:off x="5292080" y="6608385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Monika Piwowar      mpiwowar@cm-uj.krakow.pl</a:t>
            </a:r>
            <a:endParaRPr lang="pl-PL" sz="1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713996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09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Przylegani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1877</TotalTime>
  <Words>1093</Words>
  <Application>Microsoft Office PowerPoint</Application>
  <PresentationFormat>Pokaz na ekranie (4:3)</PresentationFormat>
  <Paragraphs>276</Paragraphs>
  <Slides>27</Slides>
  <Notes>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27</vt:i4>
      </vt:variant>
    </vt:vector>
  </HeadingPairs>
  <TitlesOfParts>
    <vt:vector size="28" baseType="lpstr">
      <vt:lpstr>Przyleganie</vt:lpstr>
      <vt:lpstr>Statystyka i analiza danych II  Analiza danych z technik wysokoprzepustowych w zastosowaniach medycznych</vt:lpstr>
      <vt:lpstr>Struktura danych biomedycznych</vt:lpstr>
      <vt:lpstr>Dane „omics”</vt:lpstr>
      <vt:lpstr>Wielowymiarowa Analiza Danych Biomedycznych</vt:lpstr>
      <vt:lpstr>Przykłady wielowymiarowych metod analizy danych</vt:lpstr>
      <vt:lpstr>PCA – analiza głównych składowych</vt:lpstr>
      <vt:lpstr>PCA – co to jest projekcja?</vt:lpstr>
      <vt:lpstr>PCA – redukcja wymiarów </vt:lpstr>
      <vt:lpstr>PCA – model </vt:lpstr>
      <vt:lpstr>PCA - przykład</vt:lpstr>
      <vt:lpstr>PCA – przykład cd</vt:lpstr>
      <vt:lpstr>PCA – przykład cd</vt:lpstr>
      <vt:lpstr>PCA - modyfikacje</vt:lpstr>
      <vt:lpstr>sIPCA – selektywna niezależna analiza głównych składowych</vt:lpstr>
      <vt:lpstr>sIPCA - cd</vt:lpstr>
      <vt:lpstr>Analizy integrujące dane</vt:lpstr>
      <vt:lpstr>PLS - regresja cząstkowych najmniejszych kwadratów </vt:lpstr>
      <vt:lpstr>PLS - cd</vt:lpstr>
      <vt:lpstr>PLS - cd</vt:lpstr>
      <vt:lpstr>sPLS</vt:lpstr>
      <vt:lpstr>PLS-DA, sPLS-DA - analizy dyskryminacyjne</vt:lpstr>
      <vt:lpstr>CCA – korelacja kanonicza</vt:lpstr>
      <vt:lpstr>CCA - przykład</vt:lpstr>
      <vt:lpstr>CCA – przykład cd</vt:lpstr>
      <vt:lpstr>CCA – przykład cd</vt:lpstr>
      <vt:lpstr>rCCA – regulowana analiza kanonicza</vt:lpstr>
      <vt:lpstr>Podsumowanie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Moniś</dc:creator>
  <cp:lastModifiedBy>Moniś</cp:lastModifiedBy>
  <cp:revision>234</cp:revision>
  <dcterms:created xsi:type="dcterms:W3CDTF">2015-02-09T08:22:09Z</dcterms:created>
  <dcterms:modified xsi:type="dcterms:W3CDTF">2015-02-10T15:39:29Z</dcterms:modified>
</cp:coreProperties>
</file>